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64" r:id="rId5"/>
    <p:sldId id="260" r:id="rId6"/>
    <p:sldId id="257" r:id="rId7"/>
    <p:sldId id="258" r:id="rId8"/>
    <p:sldId id="259" r:id="rId9"/>
    <p:sldId id="269" r:id="rId10"/>
    <p:sldId id="270" r:id="rId11"/>
    <p:sldId id="263" r:id="rId12"/>
    <p:sldId id="268" r:id="rId13"/>
    <p:sldId id="267" r:id="rId14"/>
    <p:sldId id="261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E14AC2-A521-48E2-B9BA-19A9984CD40D}" v="24" dt="2024-03-07T09:33:49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13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5/19/2024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Pol%C5%A1tina" TargetMode="External"/><Relationship Id="rId13" Type="http://schemas.openxmlformats.org/officeDocument/2006/relationships/hyperlink" Target="https://cs.wikipedia.org/wiki/Spole%C4%8Denstv%C3%AD_nez%C3%A1visl%C3%BDch_st%C3%A1t%C5%AF" TargetMode="External"/><Relationship Id="rId3" Type="http://schemas.microsoft.com/office/2007/relationships/hdphoto" Target="../media/hdphoto2.wdp"/><Relationship Id="rId7" Type="http://schemas.openxmlformats.org/officeDocument/2006/relationships/hyperlink" Target="https://cs.wikipedia.org/wiki/Ru%C5%A1tina" TargetMode="External"/><Relationship Id="rId12" Type="http://schemas.openxmlformats.org/officeDocument/2006/relationships/hyperlink" Target="https://cs.wikipedia.org/wiki/Hustota_zalidn%C4%9Bn%C3%A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B%C4%9Bloru%C5%A1tina" TargetMode="External"/><Relationship Id="rId11" Type="http://schemas.openxmlformats.org/officeDocument/2006/relationships/hyperlink" Target="https://cs.wikipedia.org/wiki/Raj%C3%B3n" TargetMode="External"/><Relationship Id="rId5" Type="http://schemas.openxmlformats.org/officeDocument/2006/relationships/image" Target="../media/image2.png"/><Relationship Id="rId10" Type="http://schemas.openxmlformats.org/officeDocument/2006/relationships/hyperlink" Target="https://cs.wikipedia.org/wiki/Minsk#cite_note-9a3a4117052cf67ed1b5174730da51a11143e0a5-1" TargetMode="External"/><Relationship Id="rId4" Type="http://schemas.openxmlformats.org/officeDocument/2006/relationships/image" Target="../media/image7.jpeg"/><Relationship Id="rId9" Type="http://schemas.openxmlformats.org/officeDocument/2006/relationships/hyperlink" Target="https://cs.wikipedia.org/wiki/B%C4%9Blorusk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4CIyCHODWh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a8bb53ec3f729931JmltdHM9MTcwOTc2OTYwMCZpZ3VpZD0zZjhjNDcyMy1jZTg2LTZhYTktMmNjOS01MzE4Y2ZjNDZiMmUmaW5zaWQ9NTQ5NQ&amp;ptn=3&amp;ver=2&amp;hsh=3&amp;fclid=3f8c4723-ce86-6aa9-2cc9-5318cfc46b2e&amp;u=a1L3NlYXJjaD9xPU1pbnNrw6ElMjB2eXNvxI1pbmElMjB3aWtpcGVkaWEmZm9ybT1XSUtJUkU&amp;ntb=1" TargetMode="External"/><Relationship Id="rId2" Type="http://schemas.openxmlformats.org/officeDocument/2006/relationships/hyperlink" Target="https://www.bing.com/ck/a?!&amp;&amp;p=ae2b51f58d88dd09JmltdHM9MTcwOTc2OTYwMCZpZ3VpZD0zZjhjNDcyMy1jZTg2LTZhYTktMmNjOS01MzE4Y2ZjNDZiMmUmaW5zaWQ9NTQ5NA&amp;ptn=3&amp;ver=2&amp;hsh=3&amp;fclid=3f8c4723-ce86-6aa9-2cc9-5318cfc46b2e&amp;u=a1L3NlYXJjaD9xPULEm2xvcnVza28lMjB3aWtpcGVkaWEmZm9ybT1XSUtJUkU&amp;ntb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bing.com/ck/a?!&amp;&amp;p=91868916e5b4f602JmltdHM9MTcwOTc2OTYwMCZpZ3VpZD0zZjhjNDcyMy1jZTg2LTZhYTktMmNjOS01MzE4Y2ZjNDZiMmUmaW5zaWQ9NTQ5Ng&amp;ptn=3&amp;ver=2&amp;hsh=3&amp;fclid=3f8c4723-ce86-6aa9-2cc9-5318cfc46b2e&amp;u=a1L3NlYXJjaD9xPULEm2xvcnVza8OhJTIwcGFob3JrYXRpbmElMjB3aWtpcGVkaWEmZm9ybT1XSUtJUkU&amp;ntb=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1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1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1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61" name="Rectangle 1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FBA9B1-2655-33F0-348E-3FB958294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0900" y="570412"/>
            <a:ext cx="5331100" cy="31835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cs-CZ" sz="10000" dirty="0" err="1">
                <a:solidFill>
                  <a:schemeClr val="tx1"/>
                </a:solidFill>
              </a:rPr>
              <a:t>bělorusKo</a:t>
            </a:r>
            <a:endParaRPr lang="en-US" sz="10000" dirty="0">
              <a:solidFill>
                <a:schemeClr val="tx1"/>
              </a:solidFill>
            </a:endParaRPr>
          </a:p>
        </p:txBody>
      </p:sp>
      <p:sp>
        <p:nvSpPr>
          <p:cNvPr id="62" name="Freeform: Shape 21">
            <a:extLst>
              <a:ext uri="{FF2B5EF4-FFF2-40B4-BE49-F238E27FC236}">
                <a16:creationId xmlns:a16="http://schemas.microsoft.com/office/drawing/2014/main" id="{14A1598B-1957-47CF-AAF4-F7A36DA0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07A62F-3B12-497C-3644-236860B0B8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388" y="1809078"/>
            <a:ext cx="3972222" cy="3239843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4A49E4-55DB-FB5B-1B48-8841E179DBD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10277348" y="7949538"/>
            <a:ext cx="75214" cy="2241132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09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720FB56-6408-E19B-8035-A4AA9916C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r="29476" b="-1"/>
          <a:stretch/>
        </p:blipFill>
        <p:spPr bwMode="auto">
          <a:xfrm>
            <a:off x="20" y="4"/>
            <a:ext cx="608988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ałowieski, Park, Narodowy, Żubry">
            <a:extLst>
              <a:ext uri="{FF2B5EF4-FFF2-40B4-BE49-F238E27FC236}">
                <a16:creationId xmlns:a16="http://schemas.microsoft.com/office/drawing/2014/main" id="{C01912B0-FFD9-FB47-BF56-18C9ECECC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6" r="16673" b="-1"/>
          <a:stretch/>
        </p:blipFill>
        <p:spPr bwMode="auto">
          <a:xfrm>
            <a:off x="6105144" y="-85728"/>
            <a:ext cx="6089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34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44" name="Rectangle 1036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EF9C1C7-D71B-DA4B-C9D6-648D3500A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-1038225"/>
            <a:ext cx="10058400" cy="3132201"/>
          </a:xfrm>
        </p:spPr>
        <p:txBody>
          <a:bodyPr anchor="ctr">
            <a:normAutofit/>
          </a:bodyPr>
          <a:lstStyle/>
          <a:p>
            <a:r>
              <a:rPr lang="cs-CZ" b="0" i="0" dirty="0">
                <a:solidFill>
                  <a:schemeClr val="tx1"/>
                </a:solidFill>
                <a:effectLst/>
                <a:latin typeface="Helvetica Neue"/>
              </a:rPr>
              <a:t>              </a:t>
            </a:r>
            <a:r>
              <a:rPr lang="cs-CZ" b="0" i="0" dirty="0" err="1">
                <a:solidFill>
                  <a:schemeClr val="tx1"/>
                </a:solidFill>
                <a:effectLst/>
                <a:latin typeface="Helvetica Neue"/>
              </a:rPr>
              <a:t>Białowieża</a:t>
            </a:r>
            <a:endParaRPr lang="cs-CZ" dirty="0">
              <a:solidFill>
                <a:schemeClr val="tx1"/>
              </a:solidFill>
            </a:endParaRPr>
          </a:p>
        </p:txBody>
      </p:sp>
      <p:grpSp>
        <p:nvGrpSpPr>
          <p:cNvPr id="1046" name="Group 1038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47" name="Oval 1039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48" name="Oval 1040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Rectangle 5">
            <a:extLst>
              <a:ext uri="{FF2B5EF4-FFF2-40B4-BE49-F238E27FC236}">
                <a16:creationId xmlns:a16="http://schemas.microsoft.com/office/drawing/2014/main" id="{5119B304-9717-3CAA-BFC3-96985545F1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5800" y="2657465"/>
            <a:ext cx="10442575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1116F6-4E94-F103-CF7A-B93625B1E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8" y="-7493172"/>
            <a:ext cx="11953875" cy="1426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FFFFFF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FFFFFF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FFFFFF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FFFFFF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FFFFFF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FFFFFF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FFFFFF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FFFFFF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FFFFFF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FFFFFF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FFFFFF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FFFFFF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FFFFFF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FFFFFF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FFFFFF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FFFFFF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FFFFFF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FFFFFF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FFFFFF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FFFFFF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FFFFFF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FFFFFF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FFFFFF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FFFFFF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FFFFFF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FFFFFF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FFFFFF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FFFFFF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dirty="0">
                <a:ln>
                  <a:noFill/>
                </a:ln>
                <a:solidFill>
                  <a:srgbClr val="FFFFFF"/>
                </a:solidFill>
                <a:effectLst/>
                <a:latin typeface="Helvetica Neue"/>
              </a:rPr>
              <a:t>Národní park </a:t>
            </a:r>
            <a:r>
              <a:rPr kumimoji="0" lang="cs-CZ" altLang="cs-CZ" sz="2000" b="0" i="0" u="none" strike="noStrike" cap="none" normalizeH="0" dirty="0" err="1">
                <a:ln>
                  <a:noFill/>
                </a:ln>
                <a:solidFill>
                  <a:srgbClr val="FFFFFF"/>
                </a:solidFill>
                <a:effectLst/>
                <a:latin typeface="Helvetica Neue"/>
              </a:rPr>
              <a:t>Białowieža</a:t>
            </a:r>
            <a:r>
              <a:rPr kumimoji="0" lang="cs-CZ" altLang="cs-CZ" sz="2000" b="0" i="0" u="none" strike="noStrike" cap="none" normalizeH="0" dirty="0">
                <a:ln>
                  <a:noFill/>
                </a:ln>
                <a:solidFill>
                  <a:srgbClr val="FFFFFF"/>
                </a:solidFill>
                <a:effectLst/>
                <a:latin typeface="Helvetica Neue"/>
              </a:rPr>
              <a:t> je jedním z nejstarších a nejvýznamnějších národních parků v Evropě. Nachází se na hranici mezi Polskem a Běloruskem a je jediným místem, kde se zachovala původní pralesní vegetace střední Evropy.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dirty="0">
                <a:ln>
                  <a:noFill/>
                </a:ln>
                <a:solidFill>
                  <a:srgbClr val="FFFFFF"/>
                </a:solidFill>
                <a:effectLst/>
                <a:latin typeface="Helvetica Neue"/>
              </a:rPr>
              <a:t>Park je známý svou bohatou biodiverzitou a jedinečným ekosystémem, který poskytuje útočiště pro mnoho ohrožených druhů rostlin a živočichů, včetně evropských bizonů, vlků, rysů a medvědů. Park je také domovem pro mnoho druhů ptáků a hmyzu.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dirty="0">
                <a:ln>
                  <a:noFill/>
                </a:ln>
                <a:solidFill>
                  <a:srgbClr val="FFFFFF"/>
                </a:solidFill>
                <a:effectLst/>
                <a:latin typeface="Helvetica Neue"/>
              </a:rPr>
              <a:t>Návštěvníci parku mohou podniknout procházky po přírodních stezkách, pozorovat divokou zvěř nebo navštívit speciální rezervace, kde se chovají bizoni. Park také nabízí řadu vzdělávacích programů a akcí zaměřených na ochranu přírody a osvětu veřejnosti</a:t>
            </a: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Helvetica Neue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67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965565-75E7-3455-FD67-E6976F0EA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         </a:t>
            </a:r>
            <a:r>
              <a:rPr lang="cs-CZ" sz="15000" dirty="0"/>
              <a:t>Bělorusku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AF78D7-5044-7333-8C2A-F92CA35D1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Zajímavosti o </a:t>
            </a:r>
            <a:r>
              <a:rPr lang="cs-CZ" dirty="0" err="1"/>
              <a:t>bělorusku</a:t>
            </a:r>
            <a:endParaRPr lang="cs-CZ" dirty="0"/>
          </a:p>
          <a:p>
            <a:endParaRPr lang="cs-CZ" dirty="0"/>
          </a:p>
          <a:p>
            <a:r>
              <a:rPr lang="cs-CZ" dirty="0"/>
              <a:t>Bělorusko, oficiálně známé jako Běloruská republika, je země nacházející se ve východní Evropě. Zde je několik zajímavých faktů o Bělorusku:</a:t>
            </a:r>
          </a:p>
          <a:p>
            <a:endParaRPr lang="cs-CZ" dirty="0"/>
          </a:p>
          <a:p>
            <a:r>
              <a:rPr lang="cs-CZ" dirty="0"/>
              <a:t>Bělorusko je známé jako "poslední diktatura Evropy" kvůli autoritářskému režimu Alexandra Lukašenka, který zemi vládne od roku 1994.</a:t>
            </a:r>
          </a:p>
          <a:p>
            <a:endParaRPr lang="cs-CZ" dirty="0"/>
          </a:p>
          <a:p>
            <a:r>
              <a:rPr lang="cs-CZ" dirty="0"/>
              <a:t>Bělorusko je jednou z biologicky nejrozmanitějších zemí v Evropě s širokou škálou rostlinných a živočišných druhů.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7362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D437E6-C705-60FC-6E37-FCA5BAE3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D1129E-5724-675F-628F-77ACF0307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5048" y="2172208"/>
            <a:ext cx="10058400" cy="40507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40000" dirty="0">
                <a:solidFill>
                  <a:schemeClr val="accent2"/>
                </a:solidFill>
              </a:rPr>
              <a:t>Dekujeme za zhlédnutí tak cs!!! </a:t>
            </a:r>
            <a:r>
              <a:rPr lang="cs-CZ" sz="40000">
                <a:solidFill>
                  <a:schemeClr val="accent2"/>
                </a:solidFill>
              </a:rPr>
              <a:t>:D</a:t>
            </a:r>
            <a:endParaRPr lang="cs-CZ" sz="40000" dirty="0">
              <a:solidFill>
                <a:schemeClr val="accent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69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96FA-CD77-C8FD-47F6-A62F20829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484632"/>
            <a:ext cx="3677264" cy="1609344"/>
          </a:xfrm>
        </p:spPr>
        <p:txBody>
          <a:bodyPr>
            <a:normAutofit/>
          </a:bodyPr>
          <a:lstStyle/>
          <a:p>
            <a:r>
              <a:rPr lang="cs-CZ" sz="3600"/>
              <a:t>bělorusko</a:t>
            </a:r>
          </a:p>
        </p:txBody>
      </p:sp>
      <p:pic>
        <p:nvPicPr>
          <p:cNvPr id="1026" name="Picture 2" descr="Bielorrusia Map">
            <a:extLst>
              <a:ext uri="{FF2B5EF4-FFF2-40B4-BE49-F238E27FC236}">
                <a16:creationId xmlns:a16="http://schemas.microsoft.com/office/drawing/2014/main" id="{A20294DC-03CF-47FA-9666-A36B084EC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 r="377" b="-2"/>
          <a:stretch/>
        </p:blipFill>
        <p:spPr bwMode="auto">
          <a:xfrm>
            <a:off x="1" y="10"/>
            <a:ext cx="754621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7898DC-E2F6-F095-247B-182FE91B0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5" y="2121408"/>
            <a:ext cx="3677263" cy="4092579"/>
          </a:xfrm>
        </p:spPr>
        <p:txBody>
          <a:bodyPr>
            <a:normAutofit/>
          </a:bodyPr>
          <a:lstStyle/>
          <a:p>
            <a:r>
              <a:rPr lang="cs-CZ" sz="1600" b="0" i="0" dirty="0">
                <a:effectLst/>
                <a:latin typeface="Roboto" panose="02000000000000000000" pitchFamily="2" charset="0"/>
              </a:rPr>
              <a:t>Bělorusko, plným názvem Běloruská republika (bělorusky </a:t>
            </a:r>
            <a:r>
              <a:rPr lang="az-Cyrl-AZ" sz="1600" b="0" i="0" dirty="0">
                <a:effectLst/>
                <a:latin typeface="Roboto" panose="02000000000000000000" pitchFamily="2" charset="0"/>
              </a:rPr>
              <a:t>Рэспу́бліка Белару́сь, </a:t>
            </a:r>
            <a:r>
              <a:rPr lang="cs-CZ" sz="1600" b="0" i="0" dirty="0" err="1">
                <a:effectLst/>
                <a:latin typeface="Roboto" panose="02000000000000000000" pitchFamily="2" charset="0"/>
              </a:rPr>
              <a:t>Respublika</a:t>
            </a:r>
            <a:r>
              <a:rPr lang="cs-CZ" sz="1600" b="0" i="0" dirty="0">
                <a:effectLst/>
                <a:latin typeface="Roboto" panose="02000000000000000000" pitchFamily="2" charset="0"/>
              </a:rPr>
              <a:t> </a:t>
            </a:r>
            <a:r>
              <a:rPr lang="cs-CZ" sz="1600" b="0" i="0" dirty="0" err="1">
                <a:effectLst/>
                <a:latin typeface="Roboto" panose="02000000000000000000" pitchFamily="2" charset="0"/>
              </a:rPr>
              <a:t>Biełaruś</a:t>
            </a:r>
            <a:r>
              <a:rPr lang="cs-CZ" sz="1600" b="0" i="0" dirty="0">
                <a:effectLst/>
                <a:latin typeface="Roboto" panose="02000000000000000000" pitchFamily="2" charset="0"/>
              </a:rPr>
              <a:t>, rusky </a:t>
            </a:r>
            <a:r>
              <a:rPr lang="az-Cyrl-AZ" sz="1600" b="0" i="0" dirty="0">
                <a:effectLst/>
                <a:latin typeface="Roboto" panose="02000000000000000000" pitchFamily="2" charset="0"/>
              </a:rPr>
              <a:t>Респу́блика Белару́сь, </a:t>
            </a:r>
            <a:r>
              <a:rPr lang="cs-CZ" sz="1600" b="0" i="0" dirty="0" err="1">
                <a:effectLst/>
                <a:latin typeface="Roboto" panose="02000000000000000000" pitchFamily="2" charset="0"/>
              </a:rPr>
              <a:t>Respublika</a:t>
            </a:r>
            <a:r>
              <a:rPr lang="cs-CZ" sz="1600" b="0" i="0" dirty="0">
                <a:effectLst/>
                <a:latin typeface="Roboto" panose="02000000000000000000" pitchFamily="2" charset="0"/>
              </a:rPr>
              <a:t> </a:t>
            </a:r>
            <a:r>
              <a:rPr lang="cs-CZ" sz="1600" b="0" i="0" dirty="0" err="1">
                <a:effectLst/>
                <a:latin typeface="Roboto" panose="02000000000000000000" pitchFamily="2" charset="0"/>
              </a:rPr>
              <a:t>Belarus</a:t>
            </a:r>
            <a:r>
              <a:rPr lang="cs-CZ" sz="1600" b="0" i="0" dirty="0">
                <a:effectLst/>
                <a:latin typeface="Roboto" panose="02000000000000000000" pitchFamily="2" charset="0"/>
              </a:rPr>
              <a:t>), Hraničí s Polskem na západě, Litvou na severozápadě, Lotyšskem na severu, Ruskem na severu</a:t>
            </a:r>
            <a:endParaRPr lang="cs-CZ" sz="1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A97121C-70CA-8B0D-DA5D-AF851BCA8B48}"/>
              </a:ext>
            </a:extLst>
          </p:cNvPr>
          <p:cNvSpPr txBox="1"/>
          <p:nvPr/>
        </p:nvSpPr>
        <p:spPr>
          <a:xfrm>
            <a:off x="3048886" y="324433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Cestovní ruch</a:t>
            </a:r>
          </a:p>
        </p:txBody>
      </p:sp>
    </p:spTree>
    <p:extLst>
      <p:ext uri="{BB962C8B-B14F-4D97-AF65-F5344CB8AC3E}">
        <p14:creationId xmlns:p14="http://schemas.microsoft.com/office/powerpoint/2010/main" val="3602795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DFB172-C5D9-53EC-9F37-1F37E8EEB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dirty="0" err="1"/>
              <a:t>bělorusko</a:t>
            </a:r>
            <a:endParaRPr lang="cs-CZ" dirty="0"/>
          </a:p>
        </p:txBody>
      </p:sp>
      <p:pic>
        <p:nvPicPr>
          <p:cNvPr id="1026" name="Picture 2" descr="Minsk - hlavní a největší město Běloruska | Bělorusko na Světadílech">
            <a:extLst>
              <a:ext uri="{FF2B5EF4-FFF2-40B4-BE49-F238E27FC236}">
                <a16:creationId xmlns:a16="http://schemas.microsoft.com/office/drawing/2014/main" id="{7FBFA28D-E51B-9F79-A1B8-8626E5626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r="22293" b="-1"/>
          <a:stretch/>
        </p:blipFill>
        <p:spPr bwMode="auto">
          <a:xfrm>
            <a:off x="1007196" y="2265037"/>
            <a:ext cx="50888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ADB8FA7E-C9A5-9284-5410-DEFED7A41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378" y="-636590"/>
            <a:ext cx="6911874" cy="385178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cs-CZ" sz="15000" dirty="0"/>
              <a:t>Minsk</a:t>
            </a:r>
            <a:endParaRPr lang="en-US" sz="15000" dirty="0"/>
          </a:p>
        </p:txBody>
      </p:sp>
      <p:sp>
        <p:nvSpPr>
          <p:cNvPr id="1041" name="Oval 104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043" name="Oval 104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62424E5-98F8-563C-D763-4B52C4A5B4DE}"/>
              </a:ext>
            </a:extLst>
          </p:cNvPr>
          <p:cNvSpPr txBox="1"/>
          <p:nvPr/>
        </p:nvSpPr>
        <p:spPr>
          <a:xfrm>
            <a:off x="6867363" y="2648955"/>
            <a:ext cx="496236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Minsk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Běloruština"/>
              </a:rPr>
              <a:t>bělorusky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 původně: </a:t>
            </a:r>
            <a:r>
              <a:rPr lang="az-Cyrl-A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Менск (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 roku 1939); oficiálně: </a:t>
            </a:r>
            <a:r>
              <a:rPr lang="az-Cyrl-A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Мінск; 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ukrajinsky: </a:t>
            </a:r>
            <a:r>
              <a:rPr lang="az-Cyrl-A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Мінськ;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 tooltip="Ruština"/>
              </a:rPr>
              <a:t>rusky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az-Cyrl-A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Минск;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8" tooltip="Polština"/>
              </a:rPr>
              <a:t>polsky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Mińsk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Litewski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)) je hlavní a největší město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9" tooltip="Bělorusko"/>
              </a:rPr>
              <a:t>Běloruska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V Minsku žijí na ploše 409,5 km² přibližně 2 miliony</a:t>
            </a:r>
            <a:r>
              <a:rPr lang="cs-CZ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0"/>
              </a:rPr>
              <a:t>[1]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Město se administrativně dělí na 9 obvodů (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1" tooltip="Rajón"/>
              </a:rPr>
              <a:t>rajónů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2" tooltip="Hustota zalidnění"/>
              </a:rPr>
              <a:t>Hustota zalidnění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činí asi 7030 obyvatel na 1 km</a:t>
            </a:r>
            <a:r>
              <a:rPr lang="cs-CZ" b="0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Město je hlavním hospodářským i kulturním centrem Běloruska a sídelním městem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3" tooltip="Společenství nezávislých států"/>
              </a:rPr>
              <a:t>Společenství nezávislých států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05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EC6D23-2388-D43B-22A5-7CD6DECE4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474" y="3143250"/>
            <a:ext cx="4920019" cy="2535903"/>
          </a:xfrm>
        </p:spPr>
        <p:txBody>
          <a:bodyPr>
            <a:normAutofit fontScale="90000"/>
          </a:bodyPr>
          <a:lstStyle/>
          <a:p>
            <a:r>
              <a:rPr lang="cs-CZ" dirty="0">
                <a:hlinkClick r:id="rId2"/>
              </a:rPr>
              <a:t> (youtube.com)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 err="1">
                <a:solidFill>
                  <a:schemeClr val="tx1"/>
                </a:solidFill>
              </a:rPr>
              <a:t>alexander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lukašenko</a:t>
            </a:r>
            <a:r>
              <a:rPr lang="cs-CZ" dirty="0">
                <a:solidFill>
                  <a:schemeClr val="tx1"/>
                </a:solidFill>
              </a:rPr>
              <a:t> prezident </a:t>
            </a:r>
            <a:r>
              <a:rPr lang="cs-CZ" dirty="0">
                <a:solidFill>
                  <a:srgbClr val="111111"/>
                </a:solidFill>
                <a:latin typeface="Roboto" panose="02000000000000000000" pitchFamily="2" charset="0"/>
              </a:rPr>
              <a:t>,,diktátor“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Lukašenko nečekaně složil přísahu a pošesté nastoupil do funkce ...">
            <a:extLst>
              <a:ext uri="{FF2B5EF4-FFF2-40B4-BE49-F238E27FC236}">
                <a16:creationId xmlns:a16="http://schemas.microsoft.com/office/drawing/2014/main" id="{0694095A-59CF-B26B-BF38-A053B256F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1" r="14752"/>
          <a:stretch/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A6E66497-99D0-C129-6AE2-3F7B1A35A76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6095696" y="1178847"/>
            <a:ext cx="5023470" cy="4191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53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F33E68-DEF8-2355-E4C8-75A394E7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KOPEC </a:t>
            </a:r>
            <a:r>
              <a:rPr lang="cs-CZ" dirty="0" err="1"/>
              <a:t>běloruska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7193E8-7A9F-906B-2911-CEE2FA739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9900" y="484632"/>
            <a:ext cx="3362325" cy="2670049"/>
          </a:xfrm>
        </p:spPr>
        <p:txBody>
          <a:bodyPr>
            <a:normAutofit/>
          </a:bodyPr>
          <a:lstStyle/>
          <a:p>
            <a:r>
              <a:rPr lang="cs-CZ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Dzjaržynskaja</a:t>
            </a:r>
            <a:r>
              <a:rPr lang="cs-CZ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hara</a:t>
            </a:r>
            <a:r>
              <a:rPr lang="cs-CZ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 (</a:t>
            </a:r>
            <a:r>
              <a:rPr lang="az-Cyrl-AZ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Дзяржынская гара)</a:t>
            </a:r>
            <a:r>
              <a:rPr lang="cs-CZ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je nejvyšší kopec </a:t>
            </a:r>
            <a:r>
              <a:rPr lang="cs-CZ" b="0" i="0" u="none" strike="noStrike" dirty="0">
                <a:solidFill>
                  <a:srgbClr val="444444"/>
                </a:solidFill>
                <a:effectLst/>
                <a:latin typeface="Roboto" panose="02000000000000000000" pitchFamily="2" charset="0"/>
                <a:hlinkClick r:id="rId2"/>
              </a:rPr>
              <a:t>Běloruska</a:t>
            </a:r>
            <a:r>
              <a:rPr lang="cs-CZ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, má nadmořskou výšku 345 m. Nachází se v </a:t>
            </a:r>
            <a:r>
              <a:rPr lang="cs-CZ" b="0" i="0" u="none" strike="noStrike" dirty="0">
                <a:solidFill>
                  <a:srgbClr val="444444"/>
                </a:solidFill>
                <a:effectLst/>
                <a:latin typeface="Roboto" panose="02000000000000000000" pitchFamily="2" charset="0"/>
                <a:hlinkClick r:id="rId3"/>
              </a:rPr>
              <a:t>Minské vysočině</a:t>
            </a:r>
            <a:r>
              <a:rPr lang="cs-CZ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 (která je </a:t>
            </a:r>
            <a:r>
              <a:rPr lang="cs-CZ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součástí</a:t>
            </a:r>
            <a:r>
              <a:rPr lang="cs-CZ" b="0" i="0" u="none" strike="noStrike" dirty="0" err="1">
                <a:solidFill>
                  <a:srgbClr val="444444"/>
                </a:solidFill>
                <a:effectLst/>
                <a:latin typeface="Roboto" panose="02000000000000000000" pitchFamily="2" charset="0"/>
                <a:hlinkClick r:id="rId4"/>
              </a:rPr>
              <a:t>Běloruských</a:t>
            </a:r>
            <a:r>
              <a:rPr lang="cs-CZ" b="0" i="0" u="none" strike="noStrike" dirty="0">
                <a:solidFill>
                  <a:srgbClr val="444444"/>
                </a:solidFill>
                <a:effectLst/>
                <a:latin typeface="Roboto" panose="02000000000000000000" pitchFamily="2" charset="0"/>
                <a:hlinkClick r:id="rId4"/>
              </a:rPr>
              <a:t> vrchů</a:t>
            </a:r>
            <a:r>
              <a:rPr lang="cs-CZ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),</a:t>
            </a:r>
            <a:endParaRPr lang="cs-CZ" dirty="0"/>
          </a:p>
        </p:txBody>
      </p:sp>
      <p:pic>
        <p:nvPicPr>
          <p:cNvPr id="3074" name="Picture 2" descr="Dzjaržynskaja hara">
            <a:extLst>
              <a:ext uri="{FF2B5EF4-FFF2-40B4-BE49-F238E27FC236}">
                <a16:creationId xmlns:a16="http://schemas.microsoft.com/office/drawing/2014/main" id="{F5CED825-7A1D-AD91-A308-EC6F30F54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4" y="1603057"/>
            <a:ext cx="6677871" cy="456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54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A53D5-A8BC-F5DA-3BF0-1D9B3A1F0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Pohoří </a:t>
            </a:r>
            <a:r>
              <a:rPr lang="cs-CZ" dirty="0" err="1"/>
              <a:t>běloruska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1F89E2-D994-46A5-9C33-4A0727A66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1749552"/>
          </a:xfrm>
        </p:spPr>
        <p:txBody>
          <a:bodyPr/>
          <a:lstStyle/>
          <a:p>
            <a:r>
              <a:rPr lang="cs-CZ" b="0" i="0" dirty="0">
                <a:effectLst/>
                <a:latin typeface="Helvetica Neue"/>
              </a:rPr>
              <a:t>Bělorusko je převážně rovinatá země s minimálním výskytem hor. Nicméně, na jihovýchodě Běloruska se nachází Pohoří </a:t>
            </a:r>
            <a:r>
              <a:rPr lang="cs-CZ" b="0" i="0" dirty="0" err="1">
                <a:effectLst/>
                <a:latin typeface="Helvetica Neue"/>
              </a:rPr>
              <a:t>Brěsněvské</a:t>
            </a:r>
            <a:r>
              <a:rPr lang="cs-CZ" b="0" i="0" dirty="0">
                <a:effectLst/>
                <a:latin typeface="Helvetica Neue"/>
              </a:rPr>
              <a:t> (</a:t>
            </a:r>
            <a:r>
              <a:rPr lang="cs-CZ" b="0" i="0" dirty="0" err="1">
                <a:effectLst/>
                <a:latin typeface="Helvetica Neue"/>
              </a:rPr>
              <a:t>Bresckaja</a:t>
            </a:r>
            <a:r>
              <a:rPr lang="cs-CZ" b="0" i="0" dirty="0">
                <a:effectLst/>
                <a:latin typeface="Helvetica Neue"/>
              </a:rPr>
              <a:t> </a:t>
            </a:r>
            <a:r>
              <a:rPr lang="cs-CZ" b="0" i="0" dirty="0" err="1">
                <a:effectLst/>
                <a:latin typeface="Helvetica Neue"/>
              </a:rPr>
              <a:t>Azja</a:t>
            </a:r>
            <a:r>
              <a:rPr lang="cs-CZ" b="0" i="0" dirty="0">
                <a:effectLst/>
                <a:latin typeface="Helvetica Neue"/>
              </a:rPr>
              <a:t>), které je nejvyšším pohořím v zemi. Pohoří </a:t>
            </a:r>
            <a:r>
              <a:rPr lang="cs-CZ" b="0" i="0" dirty="0" err="1">
                <a:effectLst/>
                <a:latin typeface="Helvetica Neue"/>
              </a:rPr>
              <a:t>Brěsněvské</a:t>
            </a:r>
            <a:r>
              <a:rPr lang="cs-CZ" b="0" i="0" dirty="0">
                <a:effectLst/>
                <a:latin typeface="Helvetica Neue"/>
              </a:rPr>
              <a:t> se táhne podél hranice s Ukrajinou a dosahuje maximální nadmořské výšky okolo 345 metrů. Toto pohoří je charakterizováno mírnými </a:t>
            </a:r>
            <a:r>
              <a:rPr lang="cs-CZ" b="0" i="0" dirty="0" err="1">
                <a:effectLst/>
                <a:latin typeface="Helvetica Neue"/>
              </a:rPr>
              <a:t>kopcemi</a:t>
            </a:r>
            <a:r>
              <a:rPr lang="cs-CZ" b="0" i="0" dirty="0">
                <a:effectLst/>
                <a:latin typeface="Helvetica Neue"/>
              </a:rPr>
              <a:t> a lesy a je oblíbené mezi turisty a milovníky přírody.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04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7B8B95-1F11-50CF-C4AC-929B4286C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9600" dirty="0"/>
              <a:t>  Nížiny </a:t>
            </a:r>
            <a:r>
              <a:rPr lang="cs-CZ" sz="9600" dirty="0" err="1"/>
              <a:t>běloruska</a:t>
            </a:r>
            <a:endParaRPr lang="cs-CZ" sz="9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A72AA0-90B1-C1C0-9671-006653EFE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b="0" i="0" dirty="0">
                <a:effectLst/>
                <a:latin typeface="Helvetica Neue"/>
              </a:rPr>
              <a:t>Většina území Běloruska je převážně rovinatá a nížinná, přičemž tvoří převažující část země. Mezi nejvýznamnější nížiny v Bělorusku patří:</a:t>
            </a:r>
          </a:p>
          <a:p>
            <a:pPr algn="l">
              <a:buFont typeface="+mj-lt"/>
              <a:buAutoNum type="arabicPeriod"/>
            </a:pPr>
            <a:r>
              <a:rPr lang="cs-CZ" b="0" i="0" dirty="0">
                <a:effectLst/>
                <a:latin typeface="Helvetica Neue"/>
              </a:rPr>
              <a:t>Polesí: Toto rozsáhlé území se rozkládá převážně na jih od řeky </a:t>
            </a:r>
            <a:r>
              <a:rPr lang="cs-CZ" b="0" i="0" dirty="0" err="1">
                <a:effectLst/>
                <a:latin typeface="Helvetica Neue"/>
              </a:rPr>
              <a:t>Pripyat</a:t>
            </a:r>
            <a:r>
              <a:rPr lang="cs-CZ" b="0" i="0" dirty="0">
                <a:effectLst/>
                <a:latin typeface="Helvetica Neue"/>
              </a:rPr>
              <a:t> a zahrnuje rozsáhlé bažiny, lesy a travnaté pláně. Polesí je jednou z nejrozlehlejších nížin v Bělorusku a rozkládá se až do Ukrajiny.</a:t>
            </a:r>
          </a:p>
          <a:p>
            <a:pPr algn="l">
              <a:buFont typeface="+mj-lt"/>
              <a:buAutoNum type="arabicPeriod"/>
            </a:pPr>
            <a:r>
              <a:rPr lang="cs-CZ" b="0" i="0" dirty="0" err="1">
                <a:effectLst/>
                <a:latin typeface="Helvetica Neue"/>
              </a:rPr>
              <a:t>Dolnodněperská</a:t>
            </a:r>
            <a:r>
              <a:rPr lang="cs-CZ" b="0" i="0" dirty="0">
                <a:effectLst/>
                <a:latin typeface="Helvetica Neue"/>
              </a:rPr>
              <a:t> nížina: Tato nížina se nachází v severozápadní části země podél řeky Dněpr a je charakterizována rovinatým terénem s mnoha slatinnými oblastmi a lesy.</a:t>
            </a:r>
          </a:p>
          <a:p>
            <a:pPr algn="l">
              <a:buFont typeface="+mj-lt"/>
              <a:buAutoNum type="arabicPeriod"/>
            </a:pPr>
            <a:r>
              <a:rPr lang="cs-CZ" b="0" i="0" dirty="0" err="1">
                <a:effectLst/>
                <a:latin typeface="Helvetica Neue"/>
              </a:rPr>
              <a:t>Naddněperská</a:t>
            </a:r>
            <a:r>
              <a:rPr lang="cs-CZ" b="0" i="0" dirty="0">
                <a:effectLst/>
                <a:latin typeface="Helvetica Neue"/>
              </a:rPr>
              <a:t> nížina: Tato nížina leží severně od </a:t>
            </a:r>
            <a:r>
              <a:rPr lang="cs-CZ" b="0" i="0" dirty="0" err="1">
                <a:effectLst/>
                <a:latin typeface="Helvetica Neue"/>
              </a:rPr>
              <a:t>Dolnodněperské</a:t>
            </a:r>
            <a:r>
              <a:rPr lang="cs-CZ" b="0" i="0" dirty="0">
                <a:effectLst/>
                <a:latin typeface="Helvetica Neue"/>
              </a:rPr>
              <a:t> nížiny a zahrnuje údolí řeky Dněpr a okolní nízké kopečky.</a:t>
            </a:r>
          </a:p>
          <a:p>
            <a:pPr algn="l"/>
            <a:r>
              <a:rPr lang="cs-CZ" b="0" i="0" dirty="0">
                <a:effectLst/>
                <a:latin typeface="Helvetica Neue"/>
              </a:rPr>
              <a:t>Tyto nížiny dominují krajině Běloruska a poskytují základ pro zemědělství a další ekonomické činnosti v zemi.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4273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FF5296-CC21-7FE5-C3C0-AF7F8BB95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Turistický ruch v </a:t>
            </a:r>
            <a:r>
              <a:rPr lang="cs-CZ" dirty="0" err="1"/>
              <a:t>bělorusku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6F7D61-039C-998A-5178-02A74E943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effectLst/>
                <a:latin typeface="Helvetica Neue"/>
              </a:rPr>
              <a:t>Turistický ruch v Bělorusku je poměrně rozvíjejícím se odvětvím. Země nabízí pestrou paletu atrakcí pro turisty, včetně historických památek, krásné přírody a bohaté kulturní scény. Mezi nejnavštěvovanější turistické atrakce patří Národní park </a:t>
            </a:r>
            <a:r>
              <a:rPr lang="cs-CZ" b="0" i="0" dirty="0" err="1">
                <a:effectLst/>
                <a:latin typeface="Helvetica Neue"/>
              </a:rPr>
              <a:t>Białowieża</a:t>
            </a:r>
            <a:r>
              <a:rPr lang="cs-CZ" b="0" i="0" dirty="0">
                <a:effectLst/>
                <a:latin typeface="Helvetica Neue"/>
              </a:rPr>
              <a:t>, Minsk, Brestská pevnost a mnoho dalších míst. Bělorusko také láká milovníky přírody s mnoha národními parky a venkovskými krajinami. Země se snaží zvýšit povědomí o svých turistických atrakcích a posilovat infrastrukturu, aby přilákala více návštěvníků. Hlavním cílem je zlepšit pohostinnost, dostupnost a propagaci turismu v BĚLORUSKO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356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00" name="Rectangle 2087">
            <a:extLst>
              <a:ext uri="{FF2B5EF4-FFF2-40B4-BE49-F238E27FC236}">
                <a16:creationId xmlns:a16="http://schemas.microsoft.com/office/drawing/2014/main" id="{99830760-26BB-4DF9-938D-77E5D34C8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101" name="Freeform: Shape 2089">
            <a:extLst>
              <a:ext uri="{FF2B5EF4-FFF2-40B4-BE49-F238E27FC236}">
                <a16:creationId xmlns:a16="http://schemas.microsoft.com/office/drawing/2014/main" id="{F12B191D-14E0-48C6-9541-2DC3B7D19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62035" y="0"/>
            <a:ext cx="4329965" cy="3793338"/>
          </a:xfrm>
          <a:custGeom>
            <a:avLst/>
            <a:gdLst>
              <a:gd name="connsiteX0" fmla="*/ 620085 w 4329965"/>
              <a:gd name="connsiteY0" fmla="*/ 0 h 3793338"/>
              <a:gd name="connsiteX1" fmla="*/ 4329965 w 4329965"/>
              <a:gd name="connsiteY1" fmla="*/ 0 h 3793338"/>
              <a:gd name="connsiteX2" fmla="*/ 4329965 w 4329965"/>
              <a:gd name="connsiteY2" fmla="*/ 2733720 h 3793338"/>
              <a:gd name="connsiteX3" fmla="*/ 4251051 w 4329965"/>
              <a:gd name="connsiteY3" fmla="*/ 2820548 h 3793338"/>
              <a:gd name="connsiteX4" fmla="*/ 2611921 w 4329965"/>
              <a:gd name="connsiteY4" fmla="*/ 3499497 h 3793338"/>
              <a:gd name="connsiteX5" fmla="*/ 293841 w 4329965"/>
              <a:gd name="connsiteY5" fmla="*/ 1181418 h 3793338"/>
              <a:gd name="connsiteX6" fmla="*/ 573621 w 4329965"/>
              <a:gd name="connsiteY6" fmla="*/ 76483 h 3793338"/>
              <a:gd name="connsiteX7" fmla="*/ 284617 w 4329965"/>
              <a:gd name="connsiteY7" fmla="*/ 0 h 3793338"/>
              <a:gd name="connsiteX8" fmla="*/ 543760 w 4329965"/>
              <a:gd name="connsiteY8" fmla="*/ 0 h 3793338"/>
              <a:gd name="connsiteX9" fmla="*/ 516204 w 4329965"/>
              <a:gd name="connsiteY9" fmla="*/ 45359 h 3793338"/>
              <a:gd name="connsiteX10" fmla="*/ 228543 w 4329965"/>
              <a:gd name="connsiteY10" fmla="*/ 1181418 h 3793338"/>
              <a:gd name="connsiteX11" fmla="*/ 2611921 w 4329965"/>
              <a:gd name="connsiteY11" fmla="*/ 3564795 h 3793338"/>
              <a:gd name="connsiteX12" fmla="*/ 4297223 w 4329965"/>
              <a:gd name="connsiteY12" fmla="*/ 2866720 h 3793338"/>
              <a:gd name="connsiteX13" fmla="*/ 4329965 w 4329965"/>
              <a:gd name="connsiteY13" fmla="*/ 2830694 h 3793338"/>
              <a:gd name="connsiteX14" fmla="*/ 4329965 w 4329965"/>
              <a:gd name="connsiteY14" fmla="*/ 3145443 h 3793338"/>
              <a:gd name="connsiteX15" fmla="*/ 4273345 w 4329965"/>
              <a:gd name="connsiteY15" fmla="*/ 3196903 h 3793338"/>
              <a:gd name="connsiteX16" fmla="*/ 2611921 w 4329965"/>
              <a:gd name="connsiteY16" fmla="*/ 3793338 h 3793338"/>
              <a:gd name="connsiteX17" fmla="*/ 0 w 4329965"/>
              <a:gd name="connsiteY17" fmla="*/ 1181418 h 3793338"/>
              <a:gd name="connsiteX18" fmla="*/ 205258 w 4329965"/>
              <a:gd name="connsiteY18" fmla="*/ 164740 h 379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29965" h="3793338">
                <a:moveTo>
                  <a:pt x="620085" y="0"/>
                </a:moveTo>
                <a:lnTo>
                  <a:pt x="4329965" y="0"/>
                </a:lnTo>
                <a:lnTo>
                  <a:pt x="4329965" y="2733720"/>
                </a:lnTo>
                <a:lnTo>
                  <a:pt x="4251051" y="2820548"/>
                </a:lnTo>
                <a:cubicBezTo>
                  <a:pt x="3831561" y="3240037"/>
                  <a:pt x="3252041" y="3499497"/>
                  <a:pt x="2611921" y="3499497"/>
                </a:cubicBezTo>
                <a:cubicBezTo>
                  <a:pt x="1331680" y="3499497"/>
                  <a:pt x="293841" y="2461658"/>
                  <a:pt x="293841" y="1181418"/>
                </a:cubicBezTo>
                <a:cubicBezTo>
                  <a:pt x="293841" y="781342"/>
                  <a:pt x="395193" y="404939"/>
                  <a:pt x="573621" y="76483"/>
                </a:cubicBezTo>
                <a:close/>
                <a:moveTo>
                  <a:pt x="284617" y="0"/>
                </a:moveTo>
                <a:lnTo>
                  <a:pt x="543760" y="0"/>
                </a:lnTo>
                <a:lnTo>
                  <a:pt x="516204" y="45359"/>
                </a:lnTo>
                <a:cubicBezTo>
                  <a:pt x="332750" y="383067"/>
                  <a:pt x="228543" y="770073"/>
                  <a:pt x="228543" y="1181418"/>
                </a:cubicBezTo>
                <a:cubicBezTo>
                  <a:pt x="228543" y="2497720"/>
                  <a:pt x="1295618" y="3564795"/>
                  <a:pt x="2611921" y="3564795"/>
                </a:cubicBezTo>
                <a:cubicBezTo>
                  <a:pt x="3270072" y="3564795"/>
                  <a:pt x="3865916" y="3298026"/>
                  <a:pt x="4297223" y="2866720"/>
                </a:cubicBezTo>
                <a:lnTo>
                  <a:pt x="4329965" y="2830694"/>
                </a:lnTo>
                <a:lnTo>
                  <a:pt x="4329965" y="3145443"/>
                </a:lnTo>
                <a:lnTo>
                  <a:pt x="4273345" y="3196903"/>
                </a:lnTo>
                <a:cubicBezTo>
                  <a:pt x="3821851" y="3569508"/>
                  <a:pt x="3243025" y="3793338"/>
                  <a:pt x="2611921" y="3793338"/>
                </a:cubicBezTo>
                <a:cubicBezTo>
                  <a:pt x="1169396" y="3793338"/>
                  <a:pt x="0" y="2623942"/>
                  <a:pt x="0" y="1181418"/>
                </a:cubicBezTo>
                <a:cubicBezTo>
                  <a:pt x="0" y="820786"/>
                  <a:pt x="73088" y="477226"/>
                  <a:pt x="205258" y="16474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102" name="Freeform: Shape 2091">
            <a:extLst>
              <a:ext uri="{FF2B5EF4-FFF2-40B4-BE49-F238E27FC236}">
                <a16:creationId xmlns:a16="http://schemas.microsoft.com/office/drawing/2014/main" id="{575806C2-AB07-4F56-936F-6EA1070F7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9762" y="2646306"/>
            <a:ext cx="3197072" cy="3197072"/>
          </a:xfrm>
          <a:custGeom>
            <a:avLst/>
            <a:gdLst>
              <a:gd name="connsiteX0" fmla="*/ 3657600 w 7315200"/>
              <a:gd name="connsiteY0" fmla="*/ 411480 h 7315200"/>
              <a:gd name="connsiteX1" fmla="*/ 6903720 w 7315200"/>
              <a:gd name="connsiteY1" fmla="*/ 3657600 h 7315200"/>
              <a:gd name="connsiteX2" fmla="*/ 3657600 w 7315200"/>
              <a:gd name="connsiteY2" fmla="*/ 6903720 h 7315200"/>
              <a:gd name="connsiteX3" fmla="*/ 411480 w 7315200"/>
              <a:gd name="connsiteY3" fmla="*/ 3657600 h 7315200"/>
              <a:gd name="connsiteX4" fmla="*/ 3657600 w 7315200"/>
              <a:gd name="connsiteY4" fmla="*/ 411480 h 7315200"/>
              <a:gd name="connsiteX5" fmla="*/ 3657600 w 7315200"/>
              <a:gd name="connsiteY5" fmla="*/ 320040 h 7315200"/>
              <a:gd name="connsiteX6" fmla="*/ 320040 w 7315200"/>
              <a:gd name="connsiteY6" fmla="*/ 3657600 h 7315200"/>
              <a:gd name="connsiteX7" fmla="*/ 3657600 w 7315200"/>
              <a:gd name="connsiteY7" fmla="*/ 6995160 h 7315200"/>
              <a:gd name="connsiteX8" fmla="*/ 6995160 w 7315200"/>
              <a:gd name="connsiteY8" fmla="*/ 3657600 h 7315200"/>
              <a:gd name="connsiteX9" fmla="*/ 3657600 w 7315200"/>
              <a:gd name="connsiteY9" fmla="*/ 320040 h 7315200"/>
              <a:gd name="connsiteX10" fmla="*/ 3657600 w 7315200"/>
              <a:gd name="connsiteY10" fmla="*/ 0 h 7315200"/>
              <a:gd name="connsiteX11" fmla="*/ 7315200 w 7315200"/>
              <a:gd name="connsiteY11" fmla="*/ 3657600 h 7315200"/>
              <a:gd name="connsiteX12" fmla="*/ 3657600 w 7315200"/>
              <a:gd name="connsiteY12" fmla="*/ 7315200 h 7315200"/>
              <a:gd name="connsiteX13" fmla="*/ 0 w 7315200"/>
              <a:gd name="connsiteY13" fmla="*/ 3657600 h 7315200"/>
              <a:gd name="connsiteX14" fmla="*/ 3657600 w 7315200"/>
              <a:gd name="connsiteY14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15200" h="7315200">
                <a:moveTo>
                  <a:pt x="3657600" y="411480"/>
                </a:moveTo>
                <a:cubicBezTo>
                  <a:pt x="5450383" y="411480"/>
                  <a:pt x="6903720" y="1864817"/>
                  <a:pt x="6903720" y="3657600"/>
                </a:cubicBezTo>
                <a:cubicBezTo>
                  <a:pt x="6903720" y="5450383"/>
                  <a:pt x="5450383" y="6903720"/>
                  <a:pt x="3657600" y="6903720"/>
                </a:cubicBezTo>
                <a:cubicBezTo>
                  <a:pt x="1864817" y="6903720"/>
                  <a:pt x="411480" y="5450383"/>
                  <a:pt x="411480" y="3657600"/>
                </a:cubicBezTo>
                <a:cubicBezTo>
                  <a:pt x="411480" y="1864817"/>
                  <a:pt x="1864817" y="411480"/>
                  <a:pt x="3657600" y="411480"/>
                </a:cubicBezTo>
                <a:close/>
                <a:moveTo>
                  <a:pt x="3657600" y="320040"/>
                </a:moveTo>
                <a:cubicBezTo>
                  <a:pt x="1814317" y="320040"/>
                  <a:pt x="320040" y="1814317"/>
                  <a:pt x="320040" y="3657600"/>
                </a:cubicBezTo>
                <a:cubicBezTo>
                  <a:pt x="320040" y="5500883"/>
                  <a:pt x="1814317" y="6995160"/>
                  <a:pt x="3657600" y="6995160"/>
                </a:cubicBezTo>
                <a:cubicBezTo>
                  <a:pt x="5500883" y="6995160"/>
                  <a:pt x="6995160" y="5500883"/>
                  <a:pt x="6995160" y="3657600"/>
                </a:cubicBezTo>
                <a:cubicBezTo>
                  <a:pt x="6995160" y="1814317"/>
                  <a:pt x="5500883" y="320040"/>
                  <a:pt x="3657600" y="320040"/>
                </a:cubicBezTo>
                <a:close/>
                <a:moveTo>
                  <a:pt x="3657600" y="0"/>
                </a:moveTo>
                <a:cubicBezTo>
                  <a:pt x="5677637" y="0"/>
                  <a:pt x="7315200" y="1637563"/>
                  <a:pt x="7315200" y="3657600"/>
                </a:cubicBezTo>
                <a:cubicBezTo>
                  <a:pt x="7315200" y="5677637"/>
                  <a:pt x="5677637" y="7315200"/>
                  <a:pt x="3657600" y="7315200"/>
                </a:cubicBezTo>
                <a:cubicBezTo>
                  <a:pt x="1637563" y="7315200"/>
                  <a:pt x="0" y="5677637"/>
                  <a:pt x="0" y="3657600"/>
                </a:cubicBezTo>
                <a:cubicBezTo>
                  <a:pt x="0" y="1637563"/>
                  <a:pt x="1637563" y="0"/>
                  <a:pt x="36576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72471B-4BB1-B984-E831-50115A27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804335"/>
            <a:ext cx="5712824" cy="19175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dirty="0">
                <a:effectLst/>
              </a:rPr>
              <a:t>  </a:t>
            </a:r>
            <a:r>
              <a:rPr lang="en-US" b="0" i="0" dirty="0" err="1">
                <a:effectLst/>
              </a:rPr>
              <a:t>Brestská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pevnost</a:t>
            </a:r>
            <a:endParaRPr lang="en-US" dirty="0"/>
          </a:p>
        </p:txBody>
      </p:sp>
      <p:pic>
        <p:nvPicPr>
          <p:cNvPr id="2052" name="Picture 4" descr="Brestská pevnosť - Bielorusko - PlaceMania">
            <a:extLst>
              <a:ext uri="{FF2B5EF4-FFF2-40B4-BE49-F238E27FC236}">
                <a16:creationId xmlns:a16="http://schemas.microsoft.com/office/drawing/2014/main" id="{C3199FD0-7382-740E-3F04-44C3FA3F2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2729" y="435854"/>
            <a:ext cx="2793126" cy="209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40F342EE-E91D-2AEF-5D7D-B5C970C75A92}"/>
              </a:ext>
            </a:extLst>
          </p:cNvPr>
          <p:cNvSpPr txBox="1"/>
          <p:nvPr/>
        </p:nvSpPr>
        <p:spPr>
          <a:xfrm>
            <a:off x="1033342" y="2555740"/>
            <a:ext cx="4558309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6200" b="0" i="0" dirty="0" err="1">
                <a:effectLst/>
              </a:rPr>
              <a:t>Brestská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pevnost</a:t>
            </a:r>
            <a:r>
              <a:rPr lang="en-US" sz="6200" b="0" i="0" dirty="0">
                <a:effectLst/>
              </a:rPr>
              <a:t>, </a:t>
            </a:r>
            <a:r>
              <a:rPr lang="en-US" sz="6200" b="0" i="0" dirty="0" err="1">
                <a:effectLst/>
              </a:rPr>
              <a:t>známá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také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jako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pevnost</a:t>
            </a:r>
            <a:r>
              <a:rPr lang="en-US" sz="6200" b="0" i="0" dirty="0">
                <a:effectLst/>
              </a:rPr>
              <a:t> Brest-</a:t>
            </a:r>
            <a:r>
              <a:rPr lang="en-US" sz="6200" b="0" i="0" dirty="0" err="1">
                <a:effectLst/>
              </a:rPr>
              <a:t>Litevsk</a:t>
            </a:r>
            <a:r>
              <a:rPr lang="en-US" sz="6200" b="0" i="0" dirty="0">
                <a:effectLst/>
              </a:rPr>
              <a:t>, je </a:t>
            </a:r>
            <a:r>
              <a:rPr lang="en-US" sz="6200" b="0" i="0" dirty="0" err="1">
                <a:effectLst/>
              </a:rPr>
              <a:t>historická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pevnost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nacházející</a:t>
            </a:r>
            <a:r>
              <a:rPr lang="en-US" sz="6200" b="0" i="0" dirty="0">
                <a:effectLst/>
              </a:rPr>
              <a:t> se </a:t>
            </a:r>
            <a:r>
              <a:rPr lang="en-US" sz="6200" b="0" i="0" dirty="0" err="1">
                <a:effectLst/>
              </a:rPr>
              <a:t>ve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městě</a:t>
            </a:r>
            <a:r>
              <a:rPr lang="en-US" sz="6200" b="0" i="0" dirty="0">
                <a:effectLst/>
              </a:rPr>
              <a:t> Brest v </a:t>
            </a:r>
            <a:r>
              <a:rPr lang="en-US" sz="6200" b="0" i="0" dirty="0" err="1">
                <a:effectLst/>
              </a:rPr>
              <a:t>Bělorusku</a:t>
            </a:r>
            <a:r>
              <a:rPr lang="en-US" sz="6200" b="0" i="0" dirty="0">
                <a:effectLst/>
              </a:rPr>
              <a:t>. </a:t>
            </a:r>
            <a:r>
              <a:rPr lang="en-US" sz="6200" b="0" i="0" dirty="0" err="1">
                <a:effectLst/>
              </a:rPr>
              <a:t>Byla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postavena</a:t>
            </a:r>
            <a:r>
              <a:rPr lang="en-US" sz="6200" b="0" i="0" dirty="0">
                <a:effectLst/>
              </a:rPr>
              <a:t> v </a:t>
            </a:r>
            <a:r>
              <a:rPr lang="en-US" sz="6200" b="0" i="0" dirty="0" err="1">
                <a:effectLst/>
              </a:rPr>
              <a:t>letech</a:t>
            </a:r>
            <a:r>
              <a:rPr lang="en-US" sz="6200" b="0" i="0" dirty="0">
                <a:effectLst/>
              </a:rPr>
              <a:t> 1833 </a:t>
            </a:r>
            <a:r>
              <a:rPr lang="en-US" sz="6200" b="0" i="0" dirty="0" err="1">
                <a:effectLst/>
              </a:rPr>
              <a:t>až</a:t>
            </a:r>
            <a:r>
              <a:rPr lang="en-US" sz="6200" b="0" i="0" dirty="0">
                <a:effectLst/>
              </a:rPr>
              <a:t> 1842 </a:t>
            </a:r>
            <a:r>
              <a:rPr lang="en-US" sz="6200" b="0" i="0" dirty="0" err="1">
                <a:effectLst/>
              </a:rPr>
              <a:t>jako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součást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pevnostního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systému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Ruského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impéria</a:t>
            </a:r>
            <a:r>
              <a:rPr lang="en-US" sz="6200" b="0" i="0" dirty="0">
                <a:effectLst/>
              </a:rPr>
              <a:t>, </a:t>
            </a:r>
            <a:r>
              <a:rPr lang="en-US" sz="6200" b="0" i="0" dirty="0" err="1">
                <a:effectLst/>
              </a:rPr>
              <a:t>který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měl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chránit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západní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hranice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impéria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před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možnými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útoky</a:t>
            </a:r>
            <a:r>
              <a:rPr lang="en-US" sz="6200" b="0" i="0" dirty="0">
                <a:effectLst/>
              </a:rPr>
              <a:t>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6200" b="0" i="0" dirty="0" err="1">
                <a:effectLst/>
              </a:rPr>
              <a:t>Pevnost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získala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svou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největší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slávu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během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druhé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světové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války</a:t>
            </a:r>
            <a:r>
              <a:rPr lang="en-US" sz="6200" b="0" i="0" dirty="0">
                <a:effectLst/>
              </a:rPr>
              <a:t>, </a:t>
            </a:r>
            <a:r>
              <a:rPr lang="en-US" sz="6200" b="0" i="0" dirty="0" err="1">
                <a:effectLst/>
              </a:rPr>
              <a:t>kdy</a:t>
            </a:r>
            <a:r>
              <a:rPr lang="en-US" sz="6200" b="0" i="0" dirty="0">
                <a:effectLst/>
              </a:rPr>
              <a:t> se </a:t>
            </a:r>
            <a:r>
              <a:rPr lang="en-US" sz="6200" b="0" i="0" dirty="0" err="1">
                <a:effectLst/>
              </a:rPr>
              <a:t>stala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místem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hrdinské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obrany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proti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německé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invazi</a:t>
            </a:r>
            <a:r>
              <a:rPr lang="en-US" sz="6200" b="0" i="0" dirty="0">
                <a:effectLst/>
              </a:rPr>
              <a:t> v </a:t>
            </a:r>
            <a:r>
              <a:rPr lang="en-US" sz="6200" b="0" i="0" dirty="0" err="1">
                <a:effectLst/>
              </a:rPr>
              <a:t>červnu</a:t>
            </a:r>
            <a:r>
              <a:rPr lang="en-US" sz="6200" b="0" i="0" dirty="0">
                <a:effectLst/>
              </a:rPr>
              <a:t> 1941. </a:t>
            </a:r>
            <a:r>
              <a:rPr lang="en-US" sz="6200" b="0" i="0" dirty="0" err="1">
                <a:effectLst/>
              </a:rPr>
              <a:t>Během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obléhání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pevnosti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nacisté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konfrontovali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sovětskou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posádku</a:t>
            </a:r>
            <a:r>
              <a:rPr lang="en-US" sz="6200" b="0" i="0" dirty="0">
                <a:effectLst/>
              </a:rPr>
              <a:t> a </a:t>
            </a:r>
            <a:r>
              <a:rPr lang="en-US" sz="6200" b="0" i="0" dirty="0" err="1">
                <a:effectLst/>
              </a:rPr>
              <a:t>obyvatele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pevnosti</a:t>
            </a:r>
            <a:r>
              <a:rPr lang="en-US" sz="6200" b="0" i="0" dirty="0">
                <a:effectLst/>
              </a:rPr>
              <a:t>, </a:t>
            </a:r>
            <a:r>
              <a:rPr lang="en-US" sz="6200" b="0" i="0" dirty="0" err="1">
                <a:effectLst/>
              </a:rPr>
              <a:t>kteří</a:t>
            </a:r>
            <a:r>
              <a:rPr lang="en-US" sz="6200" b="0" i="0" dirty="0">
                <a:effectLst/>
              </a:rPr>
              <a:t> se </a:t>
            </a:r>
            <a:r>
              <a:rPr lang="en-US" sz="6200" b="0" i="0" dirty="0" err="1">
                <a:effectLst/>
              </a:rPr>
              <a:t>odmítli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vzdát</a:t>
            </a:r>
            <a:r>
              <a:rPr lang="en-US" sz="6200" b="0" i="0" dirty="0">
                <a:effectLst/>
              </a:rPr>
              <a:t>. </a:t>
            </a:r>
            <a:r>
              <a:rPr lang="en-US" sz="6200" b="0" i="0" dirty="0" err="1">
                <a:effectLst/>
              </a:rPr>
              <a:t>Pevnost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byla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těžce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poškozena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během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bojů</a:t>
            </a:r>
            <a:r>
              <a:rPr lang="en-US" sz="6200" b="0" i="0" dirty="0">
                <a:effectLst/>
              </a:rPr>
              <a:t> a </a:t>
            </a:r>
            <a:r>
              <a:rPr lang="en-US" sz="6200" b="0" i="0" dirty="0" err="1">
                <a:effectLst/>
              </a:rPr>
              <a:t>dodnes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jsou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zachovány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zbytky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budov</a:t>
            </a:r>
            <a:r>
              <a:rPr lang="en-US" sz="6200" b="0" i="0" dirty="0">
                <a:effectLst/>
              </a:rPr>
              <a:t> a </a:t>
            </a:r>
            <a:r>
              <a:rPr lang="en-US" sz="6200" b="0" i="0" dirty="0" err="1">
                <a:effectLst/>
              </a:rPr>
              <a:t>památníků</a:t>
            </a:r>
            <a:r>
              <a:rPr lang="en-US" sz="6200" b="0" i="0" dirty="0">
                <a:effectLst/>
              </a:rPr>
              <a:t>, </a:t>
            </a:r>
            <a:r>
              <a:rPr lang="en-US" sz="6200" b="0" i="0" dirty="0" err="1">
                <a:effectLst/>
              </a:rPr>
              <a:t>které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připomínají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oběti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tohoto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tragického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období</a:t>
            </a:r>
            <a:r>
              <a:rPr lang="en-US" sz="6200" b="0" i="0" dirty="0">
                <a:effectLst/>
              </a:rPr>
              <a:t>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6200" b="0" i="0" dirty="0" err="1">
                <a:effectLst/>
              </a:rPr>
              <a:t>Dnes</a:t>
            </a:r>
            <a:r>
              <a:rPr lang="en-US" sz="6200" b="0" i="0" dirty="0">
                <a:effectLst/>
              </a:rPr>
              <a:t> je </a:t>
            </a:r>
            <a:r>
              <a:rPr lang="en-US" sz="6200" b="0" i="0" dirty="0" err="1">
                <a:effectLst/>
              </a:rPr>
              <a:t>Brestská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pevnost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významnou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památkou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Běloruska</a:t>
            </a:r>
            <a:r>
              <a:rPr lang="en-US" sz="6200" b="0" i="0" dirty="0">
                <a:effectLst/>
              </a:rPr>
              <a:t> a </a:t>
            </a:r>
            <a:r>
              <a:rPr lang="en-US" sz="6200" b="0" i="0" dirty="0" err="1">
                <a:effectLst/>
              </a:rPr>
              <a:t>populárním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místem</a:t>
            </a:r>
            <a:r>
              <a:rPr lang="en-US" sz="6200" b="0" i="0" dirty="0">
                <a:effectLst/>
              </a:rPr>
              <a:t> pro </a:t>
            </a:r>
            <a:r>
              <a:rPr lang="en-US" sz="6200" b="0" i="0" dirty="0" err="1">
                <a:effectLst/>
              </a:rPr>
              <a:t>turisty</a:t>
            </a:r>
            <a:r>
              <a:rPr lang="en-US" sz="6200" b="0" i="0" dirty="0">
                <a:effectLst/>
              </a:rPr>
              <a:t>, </a:t>
            </a:r>
            <a:r>
              <a:rPr lang="en-US" sz="6200" b="0" i="0" dirty="0" err="1">
                <a:effectLst/>
              </a:rPr>
              <a:t>kteří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chtějí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poznat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historii</a:t>
            </a:r>
            <a:r>
              <a:rPr lang="en-US" sz="6200" b="0" i="0" dirty="0">
                <a:effectLst/>
              </a:rPr>
              <a:t> a </a:t>
            </a:r>
            <a:r>
              <a:rPr lang="en-US" sz="6200" b="0" i="0" dirty="0" err="1">
                <a:effectLst/>
              </a:rPr>
              <a:t>hrdinství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obránců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pevnosti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během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druhé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světové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války</a:t>
            </a:r>
            <a:r>
              <a:rPr lang="en-US" sz="6200" b="0" i="0" dirty="0">
                <a:effectLst/>
              </a:rPr>
              <a:t>. </a:t>
            </a:r>
            <a:r>
              <a:rPr lang="en-US" sz="6200" b="0" i="0" dirty="0" err="1">
                <a:effectLst/>
              </a:rPr>
              <a:t>Pevnost</a:t>
            </a:r>
            <a:r>
              <a:rPr lang="en-US" sz="6200" b="0" i="0" dirty="0">
                <a:effectLst/>
              </a:rPr>
              <a:t> je </a:t>
            </a:r>
            <a:r>
              <a:rPr lang="en-US" sz="6200" b="0" i="0" dirty="0" err="1">
                <a:effectLst/>
              </a:rPr>
              <a:t>také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součástí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památníku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hrdinů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Brestské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pevnosti</a:t>
            </a:r>
            <a:r>
              <a:rPr lang="en-US" sz="6200" b="0" i="0" dirty="0">
                <a:effectLst/>
              </a:rPr>
              <a:t>, </a:t>
            </a:r>
            <a:r>
              <a:rPr lang="en-US" sz="6200" b="0" i="0" dirty="0" err="1">
                <a:effectLst/>
              </a:rPr>
              <a:t>který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připomíná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oběti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obléhání</a:t>
            </a:r>
            <a:r>
              <a:rPr lang="en-US" sz="6200" b="0" i="0" dirty="0">
                <a:effectLst/>
              </a:rPr>
              <a:t> a </a:t>
            </a:r>
            <a:r>
              <a:rPr lang="en-US" sz="6200" b="0" i="0" dirty="0" err="1">
                <a:effectLst/>
              </a:rPr>
              <a:t>obyvatele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pevnosti</a:t>
            </a:r>
            <a:r>
              <a:rPr lang="en-US" sz="6200" b="0" i="0" dirty="0">
                <a:effectLst/>
              </a:rPr>
              <a:t>, </a:t>
            </a:r>
            <a:r>
              <a:rPr lang="en-US" sz="6200" b="0" i="0" dirty="0" err="1">
                <a:effectLst/>
              </a:rPr>
              <a:t>kteří</a:t>
            </a:r>
            <a:r>
              <a:rPr lang="en-US" sz="6200" b="0" i="0" dirty="0">
                <a:effectLst/>
              </a:rPr>
              <a:t> </a:t>
            </a:r>
            <a:r>
              <a:rPr lang="en-US" sz="6200" b="0" i="0" dirty="0" err="1">
                <a:effectLst/>
              </a:rPr>
              <a:t>padli</a:t>
            </a:r>
            <a:r>
              <a:rPr lang="en-US" sz="6200" b="0" i="0" dirty="0">
                <a:effectLst/>
              </a:rPr>
              <a:t> v </a:t>
            </a:r>
            <a:r>
              <a:rPr lang="en-US" sz="6200" b="0" i="0" dirty="0" err="1">
                <a:effectLst/>
              </a:rPr>
              <a:t>bojích</a:t>
            </a:r>
            <a:r>
              <a:rPr lang="en-US" sz="1100" b="0" i="0" dirty="0">
                <a:effectLst/>
              </a:rPr>
              <a:t>.</a:t>
            </a:r>
          </a:p>
        </p:txBody>
      </p:sp>
      <p:pic>
        <p:nvPicPr>
          <p:cNvPr id="13" name="Zástupný obsah 12" descr="Meč se souvislou výplní">
            <a:extLst>
              <a:ext uri="{FF2B5EF4-FFF2-40B4-BE49-F238E27FC236}">
                <a16:creationId xmlns:a16="http://schemas.microsoft.com/office/drawing/2014/main" id="{5B7204DD-3E98-91FC-9DEA-C9889BE57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411591" y="3429000"/>
            <a:ext cx="1669614" cy="1669614"/>
          </a:xfrm>
          <a:prstGeom prst="rect">
            <a:avLst/>
          </a:prstGeom>
        </p:spPr>
      </p:pic>
      <p:grpSp>
        <p:nvGrpSpPr>
          <p:cNvPr id="2103" name="Group 2093">
            <a:extLst>
              <a:ext uri="{FF2B5EF4-FFF2-40B4-BE49-F238E27FC236}">
                <a16:creationId xmlns:a16="http://schemas.microsoft.com/office/drawing/2014/main" id="{C69923DF-00DF-45A6-86A0-5AD7FE498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42428" y="6229681"/>
            <a:ext cx="457200" cy="457200"/>
            <a:chOff x="11361456" y="6195813"/>
            <a:chExt cx="548640" cy="548640"/>
          </a:xfrm>
        </p:grpSpPr>
        <p:sp>
          <p:nvSpPr>
            <p:cNvPr id="2095" name="Oval 2094">
              <a:extLst>
                <a:ext uri="{FF2B5EF4-FFF2-40B4-BE49-F238E27FC236}">
                  <a16:creationId xmlns:a16="http://schemas.microsoft.com/office/drawing/2014/main" id="{32CF2C9B-5727-4B1C-9BEF-9E7BB40FB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104" name="Oval 2095">
              <a:extLst>
                <a:ext uri="{FF2B5EF4-FFF2-40B4-BE49-F238E27FC236}">
                  <a16:creationId xmlns:a16="http://schemas.microsoft.com/office/drawing/2014/main" id="{7E8D297F-5AA5-452D-BA3A-F410FA845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105" name="Freeform: Shape 2097">
            <a:extLst>
              <a:ext uri="{FF2B5EF4-FFF2-40B4-BE49-F238E27FC236}">
                <a16:creationId xmlns:a16="http://schemas.microsoft.com/office/drawing/2014/main" id="{D55F217F-C24D-4846-B638-491EF6D27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5850" y="3931475"/>
            <a:ext cx="3416150" cy="2926525"/>
          </a:xfrm>
          <a:custGeom>
            <a:avLst/>
            <a:gdLst>
              <a:gd name="connsiteX0" fmla="*/ 2001856 w 3416150"/>
              <a:gd name="connsiteY0" fmla="*/ 225209 h 2926525"/>
              <a:gd name="connsiteX1" fmla="*/ 3372804 w 3416150"/>
              <a:gd name="connsiteY1" fmla="*/ 871744 h 2926525"/>
              <a:gd name="connsiteX2" fmla="*/ 3416150 w 3416150"/>
              <a:gd name="connsiteY2" fmla="*/ 929710 h 2926525"/>
              <a:gd name="connsiteX3" fmla="*/ 3416150 w 3416150"/>
              <a:gd name="connsiteY3" fmla="*/ 2926525 h 2926525"/>
              <a:gd name="connsiteX4" fmla="*/ 486913 w 3416150"/>
              <a:gd name="connsiteY4" fmla="*/ 2926525 h 2926525"/>
              <a:gd name="connsiteX5" fmla="*/ 439641 w 3416150"/>
              <a:gd name="connsiteY5" fmla="*/ 2848713 h 2926525"/>
              <a:gd name="connsiteX6" fmla="*/ 225209 w 3416150"/>
              <a:gd name="connsiteY6" fmla="*/ 2001857 h 2926525"/>
              <a:gd name="connsiteX7" fmla="*/ 2001856 w 3416150"/>
              <a:gd name="connsiteY7" fmla="*/ 225209 h 2926525"/>
              <a:gd name="connsiteX8" fmla="*/ 2001856 w 3416150"/>
              <a:gd name="connsiteY8" fmla="*/ 0 h 2926525"/>
              <a:gd name="connsiteX9" fmla="*/ 3275223 w 3416150"/>
              <a:gd name="connsiteY9" fmla="*/ 457127 h 2926525"/>
              <a:gd name="connsiteX10" fmla="*/ 3416150 w 3416150"/>
              <a:gd name="connsiteY10" fmla="*/ 585210 h 2926525"/>
              <a:gd name="connsiteX11" fmla="*/ 3416150 w 3416150"/>
              <a:gd name="connsiteY11" fmla="*/ 846232 h 2926525"/>
              <a:gd name="connsiteX12" fmla="*/ 3411422 w 3416150"/>
              <a:gd name="connsiteY12" fmla="*/ 839910 h 2926525"/>
              <a:gd name="connsiteX13" fmla="*/ 2001856 w 3416150"/>
              <a:gd name="connsiteY13" fmla="*/ 175163 h 2926525"/>
              <a:gd name="connsiteX14" fmla="*/ 175162 w 3416150"/>
              <a:gd name="connsiteY14" fmla="*/ 2001857 h 2926525"/>
              <a:gd name="connsiteX15" fmla="*/ 395634 w 3416150"/>
              <a:gd name="connsiteY15" fmla="*/ 2872568 h 2926525"/>
              <a:gd name="connsiteX16" fmla="*/ 428414 w 3416150"/>
              <a:gd name="connsiteY16" fmla="*/ 2926525 h 2926525"/>
              <a:gd name="connsiteX17" fmla="*/ 227385 w 3416150"/>
              <a:gd name="connsiteY17" fmla="*/ 2926525 h 2926525"/>
              <a:gd name="connsiteX18" fmla="*/ 157316 w 3416150"/>
              <a:gd name="connsiteY18" fmla="*/ 2781070 h 2926525"/>
              <a:gd name="connsiteX19" fmla="*/ 0 w 3416150"/>
              <a:gd name="connsiteY19" fmla="*/ 2001857 h 2926525"/>
              <a:gd name="connsiteX20" fmla="*/ 2001856 w 3416150"/>
              <a:gd name="connsiteY20" fmla="*/ 0 h 292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16150" h="2926525">
                <a:moveTo>
                  <a:pt x="2001856" y="225209"/>
                </a:moveTo>
                <a:cubicBezTo>
                  <a:pt x="2553790" y="225209"/>
                  <a:pt x="3046941" y="476889"/>
                  <a:pt x="3372804" y="871744"/>
                </a:cubicBezTo>
                <a:lnTo>
                  <a:pt x="3416150" y="929710"/>
                </a:lnTo>
                <a:lnTo>
                  <a:pt x="3416150" y="2926525"/>
                </a:lnTo>
                <a:lnTo>
                  <a:pt x="486913" y="2926525"/>
                </a:lnTo>
                <a:lnTo>
                  <a:pt x="439641" y="2848713"/>
                </a:lnTo>
                <a:cubicBezTo>
                  <a:pt x="302888" y="2596974"/>
                  <a:pt x="225209" y="2308487"/>
                  <a:pt x="225209" y="2001857"/>
                </a:cubicBezTo>
                <a:cubicBezTo>
                  <a:pt x="225209" y="1020641"/>
                  <a:pt x="1020641" y="225209"/>
                  <a:pt x="2001856" y="225209"/>
                </a:cubicBezTo>
                <a:close/>
                <a:moveTo>
                  <a:pt x="2001856" y="0"/>
                </a:moveTo>
                <a:cubicBezTo>
                  <a:pt x="2485554" y="0"/>
                  <a:pt x="2929185" y="171550"/>
                  <a:pt x="3275223" y="457127"/>
                </a:cubicBezTo>
                <a:lnTo>
                  <a:pt x="3416150" y="585210"/>
                </a:lnTo>
                <a:lnTo>
                  <a:pt x="3416150" y="846232"/>
                </a:lnTo>
                <a:lnTo>
                  <a:pt x="3411422" y="839910"/>
                </a:lnTo>
                <a:cubicBezTo>
                  <a:pt x="3076380" y="433932"/>
                  <a:pt x="2569338" y="175163"/>
                  <a:pt x="2001856" y="175163"/>
                </a:cubicBezTo>
                <a:cubicBezTo>
                  <a:pt x="993002" y="175163"/>
                  <a:pt x="175162" y="993002"/>
                  <a:pt x="175162" y="2001857"/>
                </a:cubicBezTo>
                <a:cubicBezTo>
                  <a:pt x="175162" y="2317124"/>
                  <a:pt x="255029" y="2613738"/>
                  <a:pt x="395634" y="2872568"/>
                </a:cubicBezTo>
                <a:lnTo>
                  <a:pt x="428414" y="2926525"/>
                </a:lnTo>
                <a:lnTo>
                  <a:pt x="227385" y="2926525"/>
                </a:lnTo>
                <a:lnTo>
                  <a:pt x="157316" y="2781070"/>
                </a:lnTo>
                <a:cubicBezTo>
                  <a:pt x="56016" y="2541571"/>
                  <a:pt x="0" y="2278256"/>
                  <a:pt x="0" y="2001857"/>
                </a:cubicBezTo>
                <a:cubicBezTo>
                  <a:pt x="0" y="896262"/>
                  <a:pt x="896262" y="0"/>
                  <a:pt x="2001856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050" name="Picture 2" descr="Brestská pevnost (2010) | Galerie - Z filmu | ČSFD.cz">
            <a:extLst>
              <a:ext uri="{FF2B5EF4-FFF2-40B4-BE49-F238E27FC236}">
                <a16:creationId xmlns:a16="http://schemas.microsoft.com/office/drawing/2014/main" id="{C7DA6693-528F-3BEB-825B-0BABEA235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3582" y="4945374"/>
            <a:ext cx="2112134" cy="158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005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45732B947DF045A81E4054FE5DEA20" ma:contentTypeVersion="5" ma:contentTypeDescription="Vytvoří nový dokument" ma:contentTypeScope="" ma:versionID="fe98392010a63fc0eec52b9457f8d6fc">
  <xsd:schema xmlns:xsd="http://www.w3.org/2001/XMLSchema" xmlns:xs="http://www.w3.org/2001/XMLSchema" xmlns:p="http://schemas.microsoft.com/office/2006/metadata/properties" xmlns:ns3="5f9eedb5-da46-465a-89dc-97356f1b42d3" targetNamespace="http://schemas.microsoft.com/office/2006/metadata/properties" ma:root="true" ma:fieldsID="5a07fa86d9d7841d3803f666fa4f57ad" ns3:_="">
    <xsd:import namespace="5f9eedb5-da46-465a-89dc-97356f1b42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9eedb5-da46-465a-89dc-97356f1b42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F7A6DC-24F2-4400-B3DB-06324603CD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CD2C4D-5B00-43E7-9C64-FA736B2CE623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5f9eedb5-da46-465a-89dc-97356f1b42d3"/>
  </ds:schemaRefs>
</ds:datastoreItem>
</file>

<file path=customXml/itemProps3.xml><?xml version="1.0" encoding="utf-8"?>
<ds:datastoreItem xmlns:ds="http://schemas.openxmlformats.org/officeDocument/2006/customXml" ds:itemID="{B81A947C-49F8-430B-BDB2-093AEF22CB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9eedb5-da46-465a-89dc-97356f1b42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174</TotalTime>
  <Words>808</Words>
  <Application>Microsoft Office PowerPoint</Application>
  <PresentationFormat>Širokoúhlá obrazovka</PresentationFormat>
  <Paragraphs>94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Dřevo</vt:lpstr>
      <vt:lpstr>bělorusKo</vt:lpstr>
      <vt:lpstr>bělorusko</vt:lpstr>
      <vt:lpstr>bělorusko</vt:lpstr>
      <vt:lpstr> (youtube.com) alexander lukašenko prezident ,,diktátor“</vt:lpstr>
      <vt:lpstr>  KOPEC běloruska</vt:lpstr>
      <vt:lpstr>Pohoří běloruska</vt:lpstr>
      <vt:lpstr>  Nížiny běloruska</vt:lpstr>
      <vt:lpstr>Turistický ruch v bělorusku</vt:lpstr>
      <vt:lpstr>  Brestská pevnost</vt:lpstr>
      <vt:lpstr>              Białowieża</vt:lpstr>
      <vt:lpstr>         Bělorusku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BĚLORUSKO</dc:title>
  <dc:creator>Václav Hrtánek</dc:creator>
  <cp:lastModifiedBy>Václav Hrtánek</cp:lastModifiedBy>
  <cp:revision>2</cp:revision>
  <dcterms:created xsi:type="dcterms:W3CDTF">2024-03-06T10:17:22Z</dcterms:created>
  <dcterms:modified xsi:type="dcterms:W3CDTF">2024-05-19T14:32:32Z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0x010100AB45732B947DF045A81E4054FE5DEA20</vt:lpwstr>
  </property>
</Properties>
</file>