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E4CC9-B964-4888-BF97-38174CC17147}" v="102" dt="2024-03-20T10:25:34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AC973-F17E-2F51-B1E8-32195A7A6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5CDA3F-617D-5B30-6A54-7571BBA6D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D32BFE-1925-AE9E-7595-2FBE45DA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3D8E0-BC29-5920-4CF0-3AEE666C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336582-122E-3EB1-F74D-C1A7FA0F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4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F6BC0-0A92-6322-3F70-CEAE42BD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4ED1AF-8B15-0C6E-323A-977645571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7865CC-806E-D408-16EA-66CF567F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039CEA-EF31-4E6E-A984-626B9745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85D0D-595E-D38F-0D00-B4322045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39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00EF7D-4229-13D4-80DE-FF0823F9E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75416B-BF10-DF77-4C06-97EF01340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E49FA-3003-177A-5B08-4A79922B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794F07-F200-B70F-124E-784DA581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F4AFE0-5836-8ABA-B575-AFABB2B3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17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D852E-9EEF-91BC-33D7-BB1D9B11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CBCEE-1681-D7A6-1A50-1C60024D8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411249-4C56-CAE8-D455-968E20DE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63B4D1-6E0E-E724-920D-E0294590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C9C207-73E6-9F9E-6BF3-D5E14BBB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8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27D4A-3A4C-4BDC-8CFB-3FC2591A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E8262E-C621-3BB7-2663-3FC1D94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F5506-8589-2E45-8D54-B4D0A0F1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58C57-9895-4733-005E-560261D7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C35E1-BED0-98A9-5F53-A94F7BA7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09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DDE88-C733-186F-3575-3DCDD9B8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1CC6CF-1438-7F03-3FA9-4497DCBB0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A491A9-24A8-E14F-D70A-04B35C11D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7A4C45-B326-4053-B1DC-51AA7EE6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59C17A-996A-AFE8-2AC0-B14B3836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DE85A5-ED07-A13D-0708-C156A236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9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D9C-958E-6F40-126E-6CF63EAE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E541D6-2AD3-21FC-405B-714A42699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44BDB4-6E15-E96E-432D-628DD3031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27265C-3D31-8349-A510-E29ECF629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5503E3-68A4-6989-2516-EAF485F24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6DE82D-6093-3EAF-45C6-981DFD12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9CA412-BA3D-62A4-BB65-BB591991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70EB30-5C3E-40CA-D720-28DE2E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71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8F849-CEE2-C037-3431-47367AC4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A8468A-808C-23E9-DF27-02086F094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87F573-D593-9751-D233-EA9C5FCA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0BF38C-82D0-2687-A703-B38DFF99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60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EAEE7E-13E2-E0BE-8B3B-B4BFB750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A8925A-7D50-5C1C-56E3-E386D7295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B43D7-83E0-D85B-8B42-9111D82A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70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4C610-0D91-B468-7435-E40A0F8E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51E58-1FCF-0218-06FF-0CC36335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18343A-9325-FB62-8CD5-6450913F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E42D68-3F02-27D2-FFD5-DE28F121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8A6254-7EFA-46C6-7FB7-477D90BE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D07965-C084-7F20-9946-7C73EC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11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13E58-C775-0F23-269F-E6A2C8B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400B41-C3DB-5A3D-D843-1AF8181B5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AF7989-FC1E-589E-2965-EE1FAD853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B6072C-AC91-AB39-4392-CC578500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8EECB3-C4E8-BC31-9821-4229A72A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FA07F5-7690-EBB2-7F27-1DD40AD7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10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C37DD1-02D4-7B95-E1C9-40E6CB80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2561B7-7D8B-5877-1DB2-584E8AC56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A919A2-5B15-8D4A-0ED3-3BB23FD4C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47ED58-7E9F-4C2A-81D9-5773ABFFD474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6FEA31-A2BC-63BE-F0EC-9A166B2B5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39550B-1B66-855A-EAD4-668A35A67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11DFE-E6C9-4CD0-8CD1-50A68A054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2F8DB11-5973-EACE-CB39-3E88E9DF0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220" y="2449286"/>
            <a:ext cx="3812055" cy="97971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Hlavní město jsou </a:t>
            </a:r>
            <a:r>
              <a:rPr lang="cs-CZ" b="1" dirty="0" err="1"/>
              <a:t>athény</a:t>
            </a:r>
            <a:r>
              <a:rPr lang="cs-CZ" b="1" dirty="0"/>
              <a:t> </a:t>
            </a:r>
          </a:p>
          <a:p>
            <a:r>
              <a:rPr lang="cs-CZ" b="1" dirty="0" err="1"/>
              <a:t>Aténa</a:t>
            </a:r>
            <a:r>
              <a:rPr lang="cs-CZ" b="1" dirty="0"/>
              <a:t> byla řecká bohyně moudrosti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AA8BA5F-96F5-C525-89B0-DA2EFCF16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375" y="671074"/>
            <a:ext cx="3771900" cy="1450488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Řecko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B20522-0C55-E6BD-BF6B-68F40F1D9698}"/>
              </a:ext>
            </a:extLst>
          </p:cNvPr>
          <p:cNvSpPr>
            <a:spLocks noGrp="1"/>
          </p:cNvSpPr>
          <p:nvPr/>
        </p:nvSpPr>
        <p:spPr>
          <a:xfrm>
            <a:off x="3444356" y="993710"/>
            <a:ext cx="53530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 descr="Obsah obrázku modrá, Elektricky modrá, symbol, Obdélník&#10;&#10;Popis byl vytvořen automaticky">
            <a:extLst>
              <a:ext uri="{FF2B5EF4-FFF2-40B4-BE49-F238E27FC236}">
                <a16:creationId xmlns:a16="http://schemas.microsoft.com/office/drawing/2014/main" id="{D61AA7E3-9B2B-37EE-B8ED-8237C7EB6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53" y="412599"/>
            <a:ext cx="3927994" cy="2635285"/>
          </a:xfrm>
          <a:prstGeom prst="rect">
            <a:avLst/>
          </a:prstGeom>
        </p:spPr>
      </p:pic>
      <p:pic>
        <p:nvPicPr>
          <p:cNvPr id="8" name="Obrázek 7" descr="Obsah obrázku text, rukopis, Písmo, číslo&#10;&#10;Popis byl vytvořen automaticky">
            <a:extLst>
              <a:ext uri="{FF2B5EF4-FFF2-40B4-BE49-F238E27FC236}">
                <a16:creationId xmlns:a16="http://schemas.microsoft.com/office/drawing/2014/main" id="{DA4DAC72-6C8D-D016-5FE4-E31A122DC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412599"/>
            <a:ext cx="3182359" cy="4727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D975BA-1D05-9C20-A02A-FE812CD5E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97" y="3429000"/>
            <a:ext cx="4210050" cy="31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596EB2-0FEA-C41F-4480-B7AC5D8F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Úřední jazyk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8634E-26AC-896F-5C4C-186A86D1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3"/>
            <a:ext cx="3243262" cy="23402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b="1" i="1" dirty="0"/>
              <a:t>úřední jazyk je řečtina </a:t>
            </a:r>
          </a:p>
          <a:p>
            <a:pPr marL="0" indent="0">
              <a:buNone/>
            </a:pPr>
            <a:r>
              <a:rPr lang="cs-CZ" sz="1700" b="1" i="1" dirty="0"/>
              <a:t>Abeceda je o docela dost jiná než u nás </a:t>
            </a:r>
          </a:p>
        </p:txBody>
      </p:sp>
      <p:pic>
        <p:nvPicPr>
          <p:cNvPr id="7" name="Obrázek 6" descr="Obsah obrázku příroda, venku, voda, Pobřežní a oceánské formy&#10;&#10;Popis byl vytvořen automaticky">
            <a:extLst>
              <a:ext uri="{FF2B5EF4-FFF2-40B4-BE49-F238E27FC236}">
                <a16:creationId xmlns:a16="http://schemas.microsoft.com/office/drawing/2014/main" id="{9C38D6B7-9F05-8651-EA3F-5DAE9515F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5" name="Obrázek 4" descr="Obsah obrázku text, rukopis, Písmo, číslo&#10;&#10;Popis byl vytvořen automaticky">
            <a:extLst>
              <a:ext uri="{FF2B5EF4-FFF2-40B4-BE49-F238E27FC236}">
                <a16:creationId xmlns:a16="http://schemas.microsoft.com/office/drawing/2014/main" id="{8CE732E6-7F04-AB5B-04F2-9DDB86F90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577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Náhled snímku 5">
                <a:extLst>
                  <a:ext uri="{FF2B5EF4-FFF2-40B4-BE49-F238E27FC236}">
                    <a16:creationId xmlns:a16="http://schemas.microsoft.com/office/drawing/2014/main" id="{443C0340-9C50-2DD9-B094-42F4867BF6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6108212"/>
                  </p:ext>
                </p:extLst>
              </p:nvPr>
            </p:nvGraphicFramePr>
            <p:xfrm flipV="1">
              <a:off x="-2781298" y="981075"/>
              <a:ext cx="101598" cy="57149"/>
            </p:xfrm>
            <a:graphic>
              <a:graphicData uri="http://schemas.microsoft.com/office/powerpoint/2016/slidezoom">
                <pslz:sldZm>
                  <pslz:sldZmObj sldId="257" cId="3742069975">
                    <pslz:zmPr id="{62D09123-49CD-4779-B238-16ACCD227B4E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101598" cy="571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Náhled snímku 5">
                <a:extLst>
                  <a:ext uri="{FF2B5EF4-FFF2-40B4-BE49-F238E27FC236}">
                    <a16:creationId xmlns:a16="http://schemas.microsoft.com/office/drawing/2014/main" id="{443C0340-9C50-2DD9-B094-42F4867BF6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-2781298" y="981075"/>
                <a:ext cx="101598" cy="571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206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A98-68B2-7EEF-0CB9-37FBB55F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D4F4-79AD-1EC5-DEE0-1A07C2A1E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První</a:t>
            </a:r>
            <a:r>
              <a:rPr lang="en-US" b="1" dirty="0"/>
              <a:t> </a:t>
            </a:r>
            <a:r>
              <a:rPr lang="en-US" b="1" dirty="0" err="1"/>
              <a:t>řecký</a:t>
            </a:r>
            <a:r>
              <a:rPr lang="en-US" b="1" dirty="0"/>
              <a:t> </a:t>
            </a:r>
            <a:r>
              <a:rPr lang="en-US" b="1" dirty="0" err="1"/>
              <a:t>král</a:t>
            </a:r>
            <a:r>
              <a:rPr lang="en-US" b="1" dirty="0"/>
              <a:t> </a:t>
            </a:r>
            <a:r>
              <a:rPr lang="en-US" b="1" dirty="0" err="1"/>
              <a:t>rodu</a:t>
            </a:r>
            <a:r>
              <a:rPr lang="en-US" b="1" dirty="0"/>
              <a:t> </a:t>
            </a:r>
            <a:r>
              <a:rPr lang="en-US" b="1" dirty="0" err="1"/>
              <a:t>Wittlesbach</a:t>
            </a:r>
            <a:r>
              <a:rPr lang="en-US" b="1" dirty="0"/>
              <a:t> </a:t>
            </a:r>
            <a:r>
              <a:rPr lang="en-US" b="1" dirty="0" err="1"/>
              <a:t>jménem</a:t>
            </a:r>
            <a:r>
              <a:rPr lang="en-US" b="1" dirty="0"/>
              <a:t> Ota I.se  </a:t>
            </a:r>
            <a:r>
              <a:rPr lang="en-US" b="1" dirty="0" err="1"/>
              <a:t>tituloval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král</a:t>
            </a:r>
            <a:r>
              <a:rPr lang="en-US" b="1" dirty="0"/>
              <a:t> </a:t>
            </a:r>
            <a:r>
              <a:rPr lang="en-US" b="1" dirty="0" err="1"/>
              <a:t>řecka,další</a:t>
            </a:r>
            <a:r>
              <a:rPr lang="en-US" b="1" dirty="0"/>
              <a:t> </a:t>
            </a:r>
            <a:r>
              <a:rPr lang="en-US" b="1" dirty="0" err="1"/>
              <a:t>řečtí</a:t>
            </a:r>
            <a:r>
              <a:rPr lang="en-US" b="1" dirty="0"/>
              <a:t> </a:t>
            </a:r>
            <a:r>
              <a:rPr lang="en-US" b="1" dirty="0" err="1"/>
              <a:t>panovníci</a:t>
            </a:r>
            <a:r>
              <a:rPr lang="en-US" b="1" dirty="0"/>
              <a:t> z </a:t>
            </a:r>
            <a:r>
              <a:rPr lang="en-US" b="1" dirty="0" err="1"/>
              <a:t>dynastyje</a:t>
            </a:r>
            <a:r>
              <a:rPr lang="en-US" b="1" dirty="0"/>
              <a:t> </a:t>
            </a:r>
            <a:r>
              <a:rPr lang="en-US" b="1" dirty="0" err="1"/>
              <a:t>Glücksburgů</a:t>
            </a:r>
            <a:r>
              <a:rPr lang="en-US" b="1" dirty="0"/>
              <a:t> </a:t>
            </a:r>
            <a:r>
              <a:rPr lang="en-US" b="1" dirty="0" err="1"/>
              <a:t>přijali</a:t>
            </a:r>
            <a:r>
              <a:rPr lang="en-US" b="1" dirty="0"/>
              <a:t> </a:t>
            </a:r>
            <a:r>
              <a:rPr lang="en-US" b="1" dirty="0" err="1"/>
              <a:t>titul</a:t>
            </a:r>
            <a:r>
              <a:rPr lang="en-US" b="1" dirty="0"/>
              <a:t> </a:t>
            </a:r>
            <a:r>
              <a:rPr lang="en-US" b="1" dirty="0" err="1"/>
              <a:t>krále</a:t>
            </a:r>
            <a:r>
              <a:rPr lang="en-US" b="1" dirty="0"/>
              <a:t> </a:t>
            </a:r>
            <a:r>
              <a:rPr lang="en-US" b="1" dirty="0" err="1"/>
              <a:t>řeků</a:t>
            </a:r>
            <a:r>
              <a:rPr lang="en-US" b="1" dirty="0"/>
              <a:t> (</a:t>
            </a:r>
            <a:r>
              <a:rPr lang="en-US" b="1" dirty="0" err="1"/>
              <a:t>Helénu</a:t>
            </a:r>
            <a:r>
              <a:rPr lang="en-US" b="1" dirty="0"/>
              <a:t>)</a:t>
            </a:r>
          </a:p>
          <a:p>
            <a:r>
              <a:rPr lang="en-US" b="1" dirty="0"/>
              <a:t>Roku 1974 </a:t>
            </a:r>
            <a:r>
              <a:rPr lang="en-US" b="1" dirty="0" err="1"/>
              <a:t>byla</a:t>
            </a:r>
            <a:r>
              <a:rPr lang="en-US" b="1" dirty="0"/>
              <a:t> </a:t>
            </a:r>
            <a:r>
              <a:rPr lang="en-US" b="1" dirty="0" err="1"/>
              <a:t>monarchie</a:t>
            </a:r>
            <a:r>
              <a:rPr lang="en-US" b="1" dirty="0"/>
              <a:t> </a:t>
            </a:r>
            <a:r>
              <a:rPr lang="en-US" b="1" dirty="0" err="1"/>
              <a:t>zrušena</a:t>
            </a:r>
            <a:r>
              <a:rPr lang="en-US" b="1" dirty="0"/>
              <a:t> a </a:t>
            </a:r>
            <a:r>
              <a:rPr lang="en-US" b="1" dirty="0" err="1"/>
              <a:t>hlavou</a:t>
            </a:r>
            <a:r>
              <a:rPr lang="en-US" b="1" dirty="0"/>
              <a:t> </a:t>
            </a:r>
            <a:r>
              <a:rPr lang="en-US" b="1" dirty="0" err="1"/>
              <a:t>státu</a:t>
            </a:r>
            <a:r>
              <a:rPr lang="en-US" b="1" dirty="0"/>
              <a:t> je Karlos Pap</a:t>
            </a:r>
            <a:r>
              <a:rPr lang="cs-CZ" b="1" dirty="0"/>
              <a:t>o</a:t>
            </a:r>
            <a:r>
              <a:rPr lang="en-US" b="1" dirty="0" err="1"/>
              <a:t>ulias</a:t>
            </a:r>
            <a:r>
              <a:rPr lang="en-US" b="1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376D9-8671-88D5-BB1A-945BC977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46372"/>
            <a:ext cx="1772601" cy="2265528"/>
          </a:xfrm>
          <a:prstGeom prst="rect">
            <a:avLst/>
          </a:prstGeom>
        </p:spPr>
      </p:pic>
      <p:pic>
        <p:nvPicPr>
          <p:cNvPr id="6" name="Obrázek 5" descr="Obsah obrázku Lidská tvář, osoba, oblečení, Čelo&#10;&#10;Popis byl vytvořen automaticky">
            <a:extLst>
              <a:ext uri="{FF2B5EF4-FFF2-40B4-BE49-F238E27FC236}">
                <a16:creationId xmlns:a16="http://schemas.microsoft.com/office/drawing/2014/main" id="{B8CB81A6-991E-341E-21A0-E3196D391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3643313"/>
            <a:ext cx="4514850" cy="25336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1DFAF0D-2186-34BE-05AB-8DE2E4818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52" y="3952568"/>
            <a:ext cx="2856017" cy="2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572B-3E7C-0EAB-1A78-C018832E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Pohoř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327E-25D5-484E-0E44-0AC146DED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Podřazen</a:t>
            </a:r>
            <a:r>
              <a:rPr lang="cs-CZ" b="1" dirty="0"/>
              <a:t>é</a:t>
            </a:r>
            <a:r>
              <a:rPr lang="en-US" dirty="0"/>
              <a:t> </a:t>
            </a:r>
            <a:r>
              <a:rPr lang="en-US" b="1" dirty="0" err="1"/>
              <a:t>jednot</a:t>
            </a:r>
            <a:r>
              <a:rPr lang="cs-CZ" b="1" dirty="0" err="1"/>
              <a:t>ky</a:t>
            </a:r>
            <a:r>
              <a:rPr lang="en-US" b="1" dirty="0"/>
              <a:t> </a:t>
            </a:r>
            <a:r>
              <a:rPr lang="cs-CZ" b="1" dirty="0"/>
              <a:t>O</a:t>
            </a:r>
            <a:r>
              <a:rPr lang="en-US" b="1" dirty="0" err="1"/>
              <a:t>lymp</a:t>
            </a:r>
            <a:r>
              <a:rPr lang="en-US" b="1" dirty="0"/>
              <a:t>,</a:t>
            </a:r>
            <a:r>
              <a:rPr lang="cs-CZ" b="1" dirty="0"/>
              <a:t>P</a:t>
            </a:r>
            <a:r>
              <a:rPr lang="en-US" b="1" dirty="0" err="1"/>
              <a:t>indos</a:t>
            </a:r>
            <a:r>
              <a:rPr lang="en-US" b="1" dirty="0"/>
              <a:t>,</a:t>
            </a:r>
            <a:r>
              <a:rPr lang="cs-CZ" b="1" dirty="0"/>
              <a:t>P</a:t>
            </a:r>
            <a:r>
              <a:rPr lang="en-US" b="1" dirty="0" err="1"/>
              <a:t>arnas</a:t>
            </a:r>
            <a:r>
              <a:rPr lang="en-US" b="1" dirty="0"/>
              <a:t>,</a:t>
            </a:r>
            <a:r>
              <a:rPr lang="cs-CZ" b="1" dirty="0"/>
              <a:t>G</a:t>
            </a:r>
            <a:r>
              <a:rPr lang="en-US" b="1" dirty="0" err="1"/>
              <a:t>rammos</a:t>
            </a:r>
            <a:r>
              <a:rPr lang="en-US" b="1" dirty="0"/>
              <a:t>,</a:t>
            </a:r>
            <a:r>
              <a:rPr lang="cs-CZ" b="1" dirty="0"/>
              <a:t>V</a:t>
            </a:r>
            <a:r>
              <a:rPr lang="en-US" b="1" dirty="0" err="1"/>
              <a:t>erno</a:t>
            </a:r>
            <a:r>
              <a:rPr lang="en-US" b="1" dirty="0"/>
              <a:t>,</a:t>
            </a:r>
            <a:r>
              <a:rPr lang="cs-CZ" b="1" dirty="0"/>
              <a:t>T</a:t>
            </a:r>
            <a:r>
              <a:rPr lang="en-US" b="1" dirty="0" err="1"/>
              <a:t>aygetos</a:t>
            </a:r>
            <a:r>
              <a:rPr lang="en-US" b="1" dirty="0"/>
              <a:t>,</a:t>
            </a:r>
            <a:r>
              <a:rPr lang="cs-CZ" b="1" dirty="0"/>
              <a:t>P</a:t>
            </a:r>
            <a:r>
              <a:rPr lang="en-US" b="1" dirty="0" err="1"/>
              <a:t>arnon</a:t>
            </a:r>
            <a:r>
              <a:rPr lang="en-US" b="1" dirty="0"/>
              <a:t>,</a:t>
            </a:r>
            <a:r>
              <a:rPr lang="cs-CZ" b="1" dirty="0"/>
              <a:t>G</a:t>
            </a:r>
            <a:r>
              <a:rPr lang="en-US" b="1" dirty="0" err="1"/>
              <a:t>iona</a:t>
            </a:r>
            <a:r>
              <a:rPr lang="en-US" b="1" dirty="0"/>
              <a:t>,</a:t>
            </a:r>
            <a:r>
              <a:rPr lang="cs-CZ" b="1" dirty="0"/>
              <a:t>V</a:t>
            </a:r>
            <a:r>
              <a:rPr lang="en-US" b="1" dirty="0" err="1"/>
              <a:t>ardousia</a:t>
            </a:r>
            <a:r>
              <a:rPr lang="en-US" b="1" dirty="0"/>
              <a:t>,</a:t>
            </a:r>
            <a:r>
              <a:rPr lang="cs-CZ" b="1" dirty="0"/>
              <a:t>R</a:t>
            </a:r>
            <a:r>
              <a:rPr lang="en-US" b="1" dirty="0" err="1"/>
              <a:t>odopy</a:t>
            </a:r>
            <a:r>
              <a:rPr lang="en-US" b="1" dirty="0"/>
              <a:t>,</a:t>
            </a:r>
            <a:r>
              <a:rPr lang="cs-CZ" b="1" dirty="0"/>
              <a:t>H</a:t>
            </a:r>
            <a:r>
              <a:rPr lang="en-US" b="1" dirty="0" err="1"/>
              <a:t>elmos</a:t>
            </a:r>
            <a:r>
              <a:rPr lang="en-US" b="1" dirty="0"/>
              <a:t>,</a:t>
            </a:r>
            <a:r>
              <a:rPr lang="cs-CZ" b="1" dirty="0"/>
              <a:t>K</a:t>
            </a:r>
            <a:r>
              <a:rPr lang="en-US" b="1" dirty="0" err="1"/>
              <a:t>illini</a:t>
            </a:r>
            <a:r>
              <a:rPr lang="en-US" b="1" dirty="0"/>
              <a:t>,</a:t>
            </a:r>
            <a:r>
              <a:rPr lang="cs-CZ" b="1" dirty="0"/>
              <a:t>L</a:t>
            </a:r>
            <a:r>
              <a:rPr lang="en-US" b="1" dirty="0" err="1"/>
              <a:t>efka</a:t>
            </a:r>
            <a:r>
              <a:rPr lang="en-US" b="1" dirty="0"/>
              <a:t>,</a:t>
            </a:r>
            <a:r>
              <a:rPr lang="cs-CZ" b="1" dirty="0"/>
              <a:t>O</a:t>
            </a:r>
            <a:r>
              <a:rPr lang="en-US" b="1" dirty="0" err="1"/>
              <a:t>ri</a:t>
            </a:r>
            <a:r>
              <a:rPr lang="en-US" b="1" dirty="0"/>
              <a:t>,</a:t>
            </a:r>
            <a:r>
              <a:rPr lang="cs-CZ" b="1" dirty="0"/>
              <a:t>I</a:t>
            </a:r>
            <a:r>
              <a:rPr lang="en-US" b="1" dirty="0"/>
              <a:t>di,</a:t>
            </a:r>
            <a:r>
              <a:rPr lang="cs-CZ" b="1" dirty="0"/>
              <a:t>h</a:t>
            </a:r>
            <a:r>
              <a:rPr lang="en-US" b="1" dirty="0" err="1"/>
              <a:t>ory</a:t>
            </a:r>
            <a:r>
              <a:rPr lang="en-US" b="1" dirty="0"/>
              <a:t> </a:t>
            </a:r>
            <a:r>
              <a:rPr lang="en-US" b="1" dirty="0" err="1"/>
              <a:t>řeckých</a:t>
            </a:r>
            <a:r>
              <a:rPr lang="en-US" b="1" dirty="0"/>
              <a:t> </a:t>
            </a:r>
            <a:r>
              <a:rPr lang="en-US" b="1" dirty="0" err="1"/>
              <a:t>ostrovů</a:t>
            </a:r>
            <a:endParaRPr lang="en-US" b="1" dirty="0"/>
          </a:p>
        </p:txBody>
      </p:sp>
      <p:pic>
        <p:nvPicPr>
          <p:cNvPr id="5" name="Obrázek 4" descr="Obsah obrázku venku, příroda, krajina, mrak&#10;&#10;Popis byl vytvořen automaticky">
            <a:extLst>
              <a:ext uri="{FF2B5EF4-FFF2-40B4-BE49-F238E27FC236}">
                <a16:creationId xmlns:a16="http://schemas.microsoft.com/office/drawing/2014/main" id="{EF093ED4-DB2F-3FB9-2EE6-CCAF8D3F1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549650"/>
            <a:ext cx="4514850" cy="2943225"/>
          </a:xfrm>
          <a:prstGeom prst="rect">
            <a:avLst/>
          </a:prstGeom>
        </p:spPr>
      </p:pic>
      <p:pic>
        <p:nvPicPr>
          <p:cNvPr id="6" name="Obrázek 5" descr="Obsah obrázku krajina, mrak, venku, příroda&#10;&#10;Popis byl vytvořen automaticky">
            <a:extLst>
              <a:ext uri="{FF2B5EF4-FFF2-40B4-BE49-F238E27FC236}">
                <a16:creationId xmlns:a16="http://schemas.microsoft.com/office/drawing/2014/main" id="{3FFEB19B-FFA9-9E47-FF59-FFD987F42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8" y="3805993"/>
            <a:ext cx="4149213" cy="27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EB4CB-0F25-3AB2-4217-CD420BA8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Nížiny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F58F3-3BA2-6896-1A3B-AF1DDE7D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Více než 80%řecké pevniny pokrývají hory. </a:t>
            </a:r>
          </a:p>
          <a:p>
            <a:r>
              <a:rPr lang="cs-CZ" b="1" dirty="0"/>
              <a:t>Rozsáhlejší nížiny jsou celkem tři –</a:t>
            </a:r>
            <a:r>
              <a:rPr lang="cs-CZ" b="1" dirty="0" err="1"/>
              <a:t>Thácká,Thessálská</a:t>
            </a:r>
            <a:r>
              <a:rPr lang="cs-CZ" b="1" dirty="0"/>
              <a:t> a Makedonská</a:t>
            </a:r>
          </a:p>
          <a:p>
            <a:endParaRPr lang="cs-CZ" dirty="0"/>
          </a:p>
        </p:txBody>
      </p:sp>
      <p:pic>
        <p:nvPicPr>
          <p:cNvPr id="5" name="Obrázek 4" descr="Obsah obrázku bašta, obloha, venku, Zříceniny&#10;&#10;Popis byl vytvořen automaticky">
            <a:extLst>
              <a:ext uri="{FF2B5EF4-FFF2-40B4-BE49-F238E27FC236}">
                <a16:creationId xmlns:a16="http://schemas.microsoft.com/office/drawing/2014/main" id="{D4F01F9F-4F66-1E9D-2ABC-010278A6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65" y="3027524"/>
            <a:ext cx="4949172" cy="3284376"/>
          </a:xfrm>
          <a:prstGeom prst="rect">
            <a:avLst/>
          </a:prstGeom>
        </p:spPr>
      </p:pic>
      <p:pic>
        <p:nvPicPr>
          <p:cNvPr id="7" name="Obrázek 6" descr="Obsah obrázku venku, mrak, voda, obloha&#10;&#10;Popis byl vytvořen automaticky">
            <a:extLst>
              <a:ext uri="{FF2B5EF4-FFF2-40B4-BE49-F238E27FC236}">
                <a16:creationId xmlns:a16="http://schemas.microsoft.com/office/drawing/2014/main" id="{1ED3FDA7-1767-E831-4436-DA6CFA064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209924"/>
            <a:ext cx="5472113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60569-9952-9B06-C6D9-5B2438B4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97974-716D-136C-B6FA-79ED09C83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Malé </a:t>
            </a:r>
            <a:r>
              <a:rPr lang="cs-CZ" b="1" dirty="0" err="1"/>
              <a:t>Prespanské</a:t>
            </a:r>
            <a:r>
              <a:rPr lang="cs-CZ" b="1" dirty="0"/>
              <a:t> jezero leží jižně na řecké straně a je o 3 m výše než Velké </a:t>
            </a:r>
            <a:r>
              <a:rPr lang="cs-CZ" b="1" dirty="0" err="1"/>
              <a:t>Prespanské</a:t>
            </a:r>
            <a:r>
              <a:rPr lang="cs-CZ" b="1" dirty="0"/>
              <a:t> jezero v nadmořské výšce 856 m.</a:t>
            </a:r>
          </a:p>
        </p:txBody>
      </p:sp>
      <p:pic>
        <p:nvPicPr>
          <p:cNvPr id="5" name="Obrázek 4" descr="Obsah obrázku venku, příroda, hora, Vodní zdroje&#10;&#10;Popis byl vytvořen automaticky">
            <a:extLst>
              <a:ext uri="{FF2B5EF4-FFF2-40B4-BE49-F238E27FC236}">
                <a16:creationId xmlns:a16="http://schemas.microsoft.com/office/drawing/2014/main" id="{376B903F-7152-0C5E-64FC-8C5557CFC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1" y="3177001"/>
            <a:ext cx="4185752" cy="3134899"/>
          </a:xfrm>
          <a:prstGeom prst="rect">
            <a:avLst/>
          </a:prstGeom>
        </p:spPr>
      </p:pic>
      <p:pic>
        <p:nvPicPr>
          <p:cNvPr id="7" name="Obrázek 6" descr="Obsah obrázku příroda, venku, krajina, Pobřežní a oceánské formy&#10;&#10;Popis byl vytvořen automaticky">
            <a:extLst>
              <a:ext uri="{FF2B5EF4-FFF2-40B4-BE49-F238E27FC236}">
                <a16:creationId xmlns:a16="http://schemas.microsoft.com/office/drawing/2014/main" id="{B9574043-BCCD-24AA-90B5-308ACC41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01" y="2892915"/>
            <a:ext cx="4934790" cy="32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CB55D-F6BB-EA4F-54EF-7F6BA7C6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98" y="500062"/>
            <a:ext cx="10515600" cy="1325563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zajímavosti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3655D-B9B5-D148-210F-4A0EA7DD1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 nejvíce slunná země v Evropě (250 dní v roce je zde slunečno)</a:t>
            </a:r>
          </a:p>
          <a:p>
            <a:r>
              <a:rPr lang="cs-CZ" b="1" dirty="0"/>
              <a:t>Má bohatou literární a filozofickou tradici , známou pro </a:t>
            </a:r>
            <a:r>
              <a:rPr lang="cs-CZ" b="1" dirty="0" err="1"/>
              <a:t>Hoména</a:t>
            </a:r>
            <a:r>
              <a:rPr lang="cs-CZ" b="1" dirty="0"/>
              <a:t> , Platona a Aristotela</a:t>
            </a:r>
          </a:p>
          <a:p>
            <a:r>
              <a:rPr lang="cs-CZ" b="1" dirty="0"/>
              <a:t>Má více jak 2000 ostrovů </a:t>
            </a:r>
            <a:r>
              <a:rPr lang="cs-CZ" b="1" dirty="0" err="1"/>
              <a:t>znichž</a:t>
            </a:r>
            <a:r>
              <a:rPr lang="cs-CZ" b="1" dirty="0"/>
              <a:t> některé jsou velmi krásné , jako </a:t>
            </a:r>
            <a:r>
              <a:rPr lang="cs-CZ" b="1" dirty="0" err="1"/>
              <a:t>Santorini</a:t>
            </a:r>
            <a:r>
              <a:rPr lang="cs-CZ" b="1" dirty="0"/>
              <a:t> a Kréta</a:t>
            </a:r>
          </a:p>
        </p:txBody>
      </p:sp>
      <p:pic>
        <p:nvPicPr>
          <p:cNvPr id="5" name="Obrázek 4" descr="Obsah obrázku venku, obloha, východ slunce, dům&#10;&#10;Popis byl vytvořen automaticky">
            <a:extLst>
              <a:ext uri="{FF2B5EF4-FFF2-40B4-BE49-F238E27FC236}">
                <a16:creationId xmlns:a16="http://schemas.microsoft.com/office/drawing/2014/main" id="{11328279-ABDE-4B2F-5AEE-CE4F690F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56" y="4129476"/>
            <a:ext cx="3342692" cy="2228462"/>
          </a:xfrm>
          <a:prstGeom prst="rect">
            <a:avLst/>
          </a:prstGeom>
        </p:spPr>
      </p:pic>
      <p:pic>
        <p:nvPicPr>
          <p:cNvPr id="7" name="Obrázek 6" descr="Obsah obrázku příroda, venku, pobřeží, Pobřežní a oceánské formy&#10;&#10;Popis byl vytvořen automaticky">
            <a:extLst>
              <a:ext uri="{FF2B5EF4-FFF2-40B4-BE49-F238E27FC236}">
                <a16:creationId xmlns:a16="http://schemas.microsoft.com/office/drawing/2014/main" id="{479B48F9-12DD-6B36-5090-9379DF4D9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72" y="4525667"/>
            <a:ext cx="3342695" cy="2228463"/>
          </a:xfrm>
          <a:prstGeom prst="rect">
            <a:avLst/>
          </a:prstGeom>
        </p:spPr>
      </p:pic>
      <p:pic>
        <p:nvPicPr>
          <p:cNvPr id="9" name="Obrázek 8" descr="Obsah obrázku plavecký bazén, obloha, voda, budova&#10;&#10;Popis byl vytvořen automaticky">
            <a:extLst>
              <a:ext uri="{FF2B5EF4-FFF2-40B4-BE49-F238E27FC236}">
                <a16:creationId xmlns:a16="http://schemas.microsoft.com/office/drawing/2014/main" id="{8691BF6C-F8AD-CB83-A4BA-A7A3C9F65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64" y="4603409"/>
            <a:ext cx="3544794" cy="18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12C39-F646-9FBD-588C-F9E1ECC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126"/>
            <a:ext cx="10515600" cy="1325563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Řecké památky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CD732-F94B-4701-0111-3F89FB49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Řecko je země s bohatou historií a </a:t>
            </a:r>
            <a:r>
              <a:rPr lang="cs-CZ" b="1" dirty="0" err="1"/>
              <a:t>kulturou,která</a:t>
            </a:r>
            <a:r>
              <a:rPr lang="cs-CZ" b="1" dirty="0"/>
              <a:t> nabízí  mnoho památek a zajímavých </a:t>
            </a:r>
            <a:r>
              <a:rPr lang="cs-CZ" b="1" dirty="0" err="1"/>
              <a:t>míst.Mezi</a:t>
            </a:r>
            <a:r>
              <a:rPr lang="cs-CZ" b="1" dirty="0"/>
              <a:t> nejznámější památky v Řecku patří: Akropolis v Aténách s chrámem </a:t>
            </a:r>
            <a:r>
              <a:rPr lang="cs-CZ" b="1" dirty="0" err="1"/>
              <a:t>Parthenonu</a:t>
            </a:r>
            <a:r>
              <a:rPr lang="cs-CZ" b="1" dirty="0"/>
              <a:t> , Delfy ,významné antické město a věštírna </a:t>
            </a:r>
          </a:p>
        </p:txBody>
      </p:sp>
      <p:pic>
        <p:nvPicPr>
          <p:cNvPr id="5" name="Obrázek 4" descr="Obsah obrázku venku, Starověká římská architektura, Starořecký chrám, Dávná historie&#10;&#10;Popis byl vytvořen automaticky">
            <a:extLst>
              <a:ext uri="{FF2B5EF4-FFF2-40B4-BE49-F238E27FC236}">
                <a16:creationId xmlns:a16="http://schemas.microsoft.com/office/drawing/2014/main" id="{CF5B1870-DB8E-9A63-BCE6-27FA123C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0" y="3611735"/>
            <a:ext cx="3343567" cy="2565228"/>
          </a:xfrm>
          <a:prstGeom prst="rect">
            <a:avLst/>
          </a:prstGeom>
        </p:spPr>
      </p:pic>
      <p:pic>
        <p:nvPicPr>
          <p:cNvPr id="7" name="Obrázek 6" descr="Obsah obrázku Zříceniny, obloha, Dávná historie, venku&#10;&#10;Popis byl vytvořen automaticky">
            <a:extLst>
              <a:ext uri="{FF2B5EF4-FFF2-40B4-BE49-F238E27FC236}">
                <a16:creationId xmlns:a16="http://schemas.microsoft.com/office/drawing/2014/main" id="{56CDD3F9-D663-548C-C496-8C5AAC1B0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3341525"/>
            <a:ext cx="3810000" cy="2476500"/>
          </a:xfrm>
          <a:prstGeom prst="rect">
            <a:avLst/>
          </a:prstGeom>
        </p:spPr>
      </p:pic>
      <p:pic>
        <p:nvPicPr>
          <p:cNvPr id="9" name="Obrázek 8" descr="Obsah obrázku krajina, venku, příroda, voda&#10;&#10;Popis byl vytvořen automaticky">
            <a:extLst>
              <a:ext uri="{FF2B5EF4-FFF2-40B4-BE49-F238E27FC236}">
                <a16:creationId xmlns:a16="http://schemas.microsoft.com/office/drawing/2014/main" id="{3B5F4C31-C5BF-9697-FD1E-7F79B513E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43" y="4381500"/>
            <a:ext cx="3709932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45732B947DF045A81E4054FE5DEA20" ma:contentTypeVersion="0" ma:contentTypeDescription="Vytvoří nový dokument" ma:contentTypeScope="" ma:versionID="ee72a511a9284449ad9c08938690ab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488d96d79b24539c574d5fe304c2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18BC00-E37F-473C-A7FA-BBA2AB2E5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0E7605-6D16-47EB-B46C-92CEEF125B04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F2ACDA7-BE34-469C-96CB-4578D359B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254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Řecko</vt:lpstr>
      <vt:lpstr>Úřední jazyk</vt:lpstr>
      <vt:lpstr>Hlava státu </vt:lpstr>
      <vt:lpstr>Pohoří</vt:lpstr>
      <vt:lpstr>Nížiny</vt:lpstr>
      <vt:lpstr>Jezera </vt:lpstr>
      <vt:lpstr>zajímavosti </vt:lpstr>
      <vt:lpstr>Řecké památky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Natali Petrová</dc:creator>
  <cp:lastModifiedBy>Natali Petrová</cp:lastModifiedBy>
  <cp:revision>2</cp:revision>
  <dcterms:created xsi:type="dcterms:W3CDTF">2024-02-29T09:22:59Z</dcterms:created>
  <dcterms:modified xsi:type="dcterms:W3CDTF">2024-05-19T14:34:11Z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0x010100AB45732B947DF045A81E4054FE5DEA20</vt:lpwstr>
  </property>
</Properties>
</file>